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Franklin Gothic" panose="020B0604020202020204" charset="0"/>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g45BIQ92TtqMVO1AhlnseFQe7qT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9D6E7C-7C74-2FD0-AC76-5598B645AF0B}" v="63" dt="2024-04-29T00:55:11.750"/>
  </p1510:revLst>
</p1510:revInfo>
</file>

<file path=ppt/tableStyles.xml><?xml version="1.0" encoding="utf-8"?>
<a:tblStyleLst xmlns:a="http://schemas.openxmlformats.org/drawingml/2006/main" def="{29BA5126-4F44-4C06-B8F5-49C646A1A3AC}">
  <a:tblStyle styleId="{29BA5126-4F44-4C06-B8F5-49C646A1A3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de7b6bda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cde7b6bdab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cde7b6bda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2cde7b6bdab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cde7b6bda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2cde7b6bdab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fd8a664b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2cfd8a664b9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de7b6bda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2cde7b6bdab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cde7b6bda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2cde7b6bdab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de7b6bdab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cde7b6bdab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cde7b6bda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2cde7b6bdab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cfb604625b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2cfb604625b_2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cf176133c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2cf176133c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cfb604625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2cfb604625b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d055728196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d055728196_3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cde7b6bda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2cde7b6bdab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cfd8a664b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2cfd8a664b9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cde7b6bda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2cde7b6bdab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1200">
                <a:solidFill>
                  <a:schemeClr val="dk1"/>
                </a:solidFill>
              </a:rPr>
              <a:t>…contravening local fishery laws, falsifying reports to authorities, or fishing in protected waters </a:t>
            </a:r>
            <a:endParaRPr sz="1200">
              <a:solidFill>
                <a:schemeClr val="dk1"/>
              </a:solidFill>
            </a:endParaRPr>
          </a:p>
          <a:p>
            <a:pPr marL="0" lvl="0" indent="0" algn="l" rtl="0">
              <a:spcBef>
                <a:spcPts val="0"/>
              </a:spcBef>
              <a:spcAft>
                <a:spcPts val="0"/>
              </a:spcAft>
              <a:buSzPts val="1100"/>
              <a:buNone/>
            </a:pPr>
            <a:r>
              <a:rPr lang="en" sz="1200">
                <a:solidFill>
                  <a:schemeClr val="dk1"/>
                </a:solidFill>
              </a:rPr>
              <a:t>…Nearly half of the world’s population relies on fish for a portion of their protein intake. Over-fishing affects every country, but especially those nations who are more reliant on the sea for resources</a:t>
            </a:r>
            <a:endParaRPr sz="1200">
              <a:solidFill>
                <a:schemeClr val="dk1"/>
              </a:solidFill>
            </a:endParaRPr>
          </a:p>
          <a:p>
            <a:pPr marL="0" lvl="0" indent="0" algn="l" rtl="0">
              <a:spcBef>
                <a:spcPts val="0"/>
              </a:spcBef>
              <a:spcAft>
                <a:spcPts val="0"/>
              </a:spcAft>
              <a:buSzPts val="1100"/>
              <a:buNone/>
            </a:pPr>
            <a:r>
              <a:rPr lang="en" sz="1200">
                <a:solidFill>
                  <a:schemeClr val="dk1"/>
                </a:solidFill>
              </a:rPr>
              <a:t>…The problem is complex, spanning multiple jurisdictions with patchwork laws, if the laws are enforced to begin with. Solutions require cooperation between nations that may have opposing geopolitical goals. But it is not hopeless. The intervention is somewhat easier than fighting drug trafficking, and the emergence of Big Data have given nations tools to fight back. Fish, fresh or frozen, legally caught or otherwise, lose value as they age. Machine learning that can help predict suspected illegal activity can give port authorities motive to delay fish sales, eating away at profit margins.</a:t>
            </a: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Many thanks to our capstone advisor, Dr. Fox and Khairul, both whom provided exceptional help throughout the entire process.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e4d5efb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2ce4d5efb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cde7b6bda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2cde7b6bdab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1">
  <p:cSld name="MAIN_POINT_1">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490250" y="1984225"/>
            <a:ext cx="6225300" cy="158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1"/>
              </a:buClr>
              <a:buSzPts val="4800"/>
              <a:buNone/>
              <a:defRPr sz="4800">
                <a:solidFill>
                  <a:schemeClr val="dk1"/>
                </a:solidFill>
              </a:defRPr>
            </a:lvl1pPr>
            <a:lvl2pPr lvl="1" algn="l">
              <a:lnSpc>
                <a:spcPct val="100000"/>
              </a:lnSpc>
              <a:spcBef>
                <a:spcPts val="0"/>
              </a:spcBef>
              <a:spcAft>
                <a:spcPts val="0"/>
              </a:spcAft>
              <a:buSzPts val="4800"/>
              <a:buNone/>
              <a:defRPr sz="4800" b="1"/>
            </a:lvl2pPr>
            <a:lvl3pPr lvl="2" algn="l">
              <a:lnSpc>
                <a:spcPct val="100000"/>
              </a:lnSpc>
              <a:spcBef>
                <a:spcPts val="0"/>
              </a:spcBef>
              <a:spcAft>
                <a:spcPts val="0"/>
              </a:spcAft>
              <a:buSzPts val="4800"/>
              <a:buNone/>
              <a:defRPr sz="4800" b="1"/>
            </a:lvl3pPr>
            <a:lvl4pPr lvl="3" algn="l">
              <a:lnSpc>
                <a:spcPct val="100000"/>
              </a:lnSpc>
              <a:spcBef>
                <a:spcPts val="0"/>
              </a:spcBef>
              <a:spcAft>
                <a:spcPts val="0"/>
              </a:spcAft>
              <a:buSzPts val="4800"/>
              <a:buNone/>
              <a:defRPr sz="4800" b="1"/>
            </a:lvl4pPr>
            <a:lvl5pPr lvl="4" algn="l">
              <a:lnSpc>
                <a:spcPct val="100000"/>
              </a:lnSpc>
              <a:spcBef>
                <a:spcPts val="0"/>
              </a:spcBef>
              <a:spcAft>
                <a:spcPts val="0"/>
              </a:spcAft>
              <a:buSzPts val="4800"/>
              <a:buNone/>
              <a:defRPr sz="4800" b="1"/>
            </a:lvl5pPr>
            <a:lvl6pPr lvl="5" algn="l">
              <a:lnSpc>
                <a:spcPct val="100000"/>
              </a:lnSpc>
              <a:spcBef>
                <a:spcPts val="0"/>
              </a:spcBef>
              <a:spcAft>
                <a:spcPts val="0"/>
              </a:spcAft>
              <a:buSzPts val="4800"/>
              <a:buNone/>
              <a:defRPr sz="4800" b="1"/>
            </a:lvl6pPr>
            <a:lvl7pPr lvl="6" algn="l">
              <a:lnSpc>
                <a:spcPct val="100000"/>
              </a:lnSpc>
              <a:spcBef>
                <a:spcPts val="0"/>
              </a:spcBef>
              <a:spcAft>
                <a:spcPts val="0"/>
              </a:spcAft>
              <a:buSzPts val="4800"/>
              <a:buNone/>
              <a:defRPr sz="4800" b="1"/>
            </a:lvl7pPr>
            <a:lvl8pPr lvl="7" algn="l">
              <a:lnSpc>
                <a:spcPct val="100000"/>
              </a:lnSpc>
              <a:spcBef>
                <a:spcPts val="0"/>
              </a:spcBef>
              <a:spcAft>
                <a:spcPts val="0"/>
              </a:spcAft>
              <a:buSzPts val="4800"/>
              <a:buNone/>
              <a:defRPr sz="4800" b="1"/>
            </a:lvl8pPr>
            <a:lvl9pPr lvl="8" algn="l">
              <a:lnSpc>
                <a:spcPct val="100000"/>
              </a:lnSpc>
              <a:spcBef>
                <a:spcPts val="0"/>
              </a:spcBef>
              <a:spcAft>
                <a:spcPts val="0"/>
              </a:spcAft>
              <a:buSzPts val="4800"/>
              <a:buNone/>
              <a:defRPr sz="4800" b="1"/>
            </a:lvl9pPr>
          </a:lstStyle>
          <a:p>
            <a:endParaRPr/>
          </a:p>
        </p:txBody>
      </p:sp>
      <p:sp>
        <p:nvSpPr>
          <p:cNvPr id="11" name="Google Shape;1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p10"/>
          <p:cNvSpPr txBox="1">
            <a:spLocks noGrp="1"/>
          </p:cNvSpPr>
          <p:nvPr>
            <p:ph type="subTitle" idx="1"/>
          </p:nvPr>
        </p:nvSpPr>
        <p:spPr>
          <a:xfrm>
            <a:off x="490250" y="1188975"/>
            <a:ext cx="6468300" cy="58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100"/>
              <a:buNone/>
              <a:defRPr sz="2100">
                <a:solidFill>
                  <a:schemeClr val="dk1"/>
                </a:solidFill>
              </a:defRPr>
            </a:lvl1pPr>
            <a:lvl2pPr lvl="1" algn="l">
              <a:lnSpc>
                <a:spcPct val="100000"/>
              </a:lnSpc>
              <a:spcBef>
                <a:spcPts val="0"/>
              </a:spcBef>
              <a:spcAft>
                <a:spcPts val="0"/>
              </a:spcAft>
              <a:buClr>
                <a:schemeClr val="dk1"/>
              </a:buClr>
              <a:buSzPts val="2400"/>
              <a:buNone/>
              <a:defRPr sz="2400">
                <a:solidFill>
                  <a:schemeClr val="dk1"/>
                </a:solidFill>
              </a:defRPr>
            </a:lvl2pPr>
            <a:lvl3pPr lvl="2" algn="l">
              <a:lnSpc>
                <a:spcPct val="100000"/>
              </a:lnSpc>
              <a:spcBef>
                <a:spcPts val="0"/>
              </a:spcBef>
              <a:spcAft>
                <a:spcPts val="0"/>
              </a:spcAft>
              <a:buClr>
                <a:schemeClr val="dk1"/>
              </a:buClr>
              <a:buSzPts val="2400"/>
              <a:buNone/>
              <a:defRPr sz="2400">
                <a:solidFill>
                  <a:schemeClr val="dk1"/>
                </a:solidFill>
              </a:defRPr>
            </a:lvl3pPr>
            <a:lvl4pPr lvl="3" algn="l">
              <a:lnSpc>
                <a:spcPct val="100000"/>
              </a:lnSpc>
              <a:spcBef>
                <a:spcPts val="0"/>
              </a:spcBef>
              <a:spcAft>
                <a:spcPts val="0"/>
              </a:spcAft>
              <a:buClr>
                <a:schemeClr val="dk1"/>
              </a:buClr>
              <a:buSzPts val="2400"/>
              <a:buNone/>
              <a:defRPr sz="2400">
                <a:solidFill>
                  <a:schemeClr val="dk1"/>
                </a:solidFill>
              </a:defRPr>
            </a:lvl4pPr>
            <a:lvl5pPr lvl="4" algn="l">
              <a:lnSpc>
                <a:spcPct val="100000"/>
              </a:lnSpc>
              <a:spcBef>
                <a:spcPts val="0"/>
              </a:spcBef>
              <a:spcAft>
                <a:spcPts val="0"/>
              </a:spcAft>
              <a:buClr>
                <a:schemeClr val="dk1"/>
              </a:buClr>
              <a:buSzPts val="2400"/>
              <a:buNone/>
              <a:defRPr sz="2400">
                <a:solidFill>
                  <a:schemeClr val="dk1"/>
                </a:solidFill>
              </a:defRPr>
            </a:lvl5pPr>
            <a:lvl6pPr lvl="5" algn="l">
              <a:lnSpc>
                <a:spcPct val="100000"/>
              </a:lnSpc>
              <a:spcBef>
                <a:spcPts val="0"/>
              </a:spcBef>
              <a:spcAft>
                <a:spcPts val="0"/>
              </a:spcAft>
              <a:buClr>
                <a:schemeClr val="dk1"/>
              </a:buClr>
              <a:buSzPts val="2400"/>
              <a:buNone/>
              <a:defRPr sz="2400">
                <a:solidFill>
                  <a:schemeClr val="dk1"/>
                </a:solidFill>
              </a:defRPr>
            </a:lvl6pPr>
            <a:lvl7pPr lvl="6" algn="l">
              <a:lnSpc>
                <a:spcPct val="100000"/>
              </a:lnSpc>
              <a:spcBef>
                <a:spcPts val="0"/>
              </a:spcBef>
              <a:spcAft>
                <a:spcPts val="0"/>
              </a:spcAft>
              <a:buClr>
                <a:schemeClr val="dk1"/>
              </a:buClr>
              <a:buSzPts val="2400"/>
              <a:buNone/>
              <a:defRPr sz="2400">
                <a:solidFill>
                  <a:schemeClr val="dk1"/>
                </a:solidFill>
              </a:defRPr>
            </a:lvl7pPr>
            <a:lvl8pPr lvl="7" algn="l">
              <a:lnSpc>
                <a:spcPct val="100000"/>
              </a:lnSpc>
              <a:spcBef>
                <a:spcPts val="0"/>
              </a:spcBef>
              <a:spcAft>
                <a:spcPts val="0"/>
              </a:spcAft>
              <a:buClr>
                <a:schemeClr val="dk1"/>
              </a:buClr>
              <a:buSzPts val="2400"/>
              <a:buNone/>
              <a:defRPr sz="2400">
                <a:solidFill>
                  <a:schemeClr val="dk1"/>
                </a:solidFill>
              </a:defRPr>
            </a:lvl8pPr>
            <a:lvl9pPr lvl="8" algn="l">
              <a:lnSpc>
                <a:spcPct val="100000"/>
              </a:lnSpc>
              <a:spcBef>
                <a:spcPts val="0"/>
              </a:spcBef>
              <a:spcAft>
                <a:spcPts val="0"/>
              </a:spcAft>
              <a:buClr>
                <a:schemeClr val="dk1"/>
              </a:buClr>
              <a:buSzPts val="2400"/>
              <a:buNone/>
              <a:defRPr sz="24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9"/>
          <p:cNvSpPr/>
          <p:nvPr/>
        </p:nvSpPr>
        <p:spPr>
          <a:xfrm>
            <a:off x="4572000" y="-125"/>
            <a:ext cx="4572000" cy="5143500"/>
          </a:xfrm>
          <a:prstGeom prst="rect">
            <a:avLst/>
          </a:prstGeom>
          <a:gradFill>
            <a:gsLst>
              <a:gs pos="0">
                <a:srgbClr val="FFFFFF"/>
              </a:gs>
              <a:gs pos="100000">
                <a:srgbClr val="B3B3B3"/>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2" name="Google Shape;42;p1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1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rgbClr val="232D4B"/>
              </a:buClr>
              <a:buSzPts val="1800"/>
              <a:buChar char="●"/>
              <a:defRPr>
                <a:solidFill>
                  <a:srgbClr val="232D4B"/>
                </a:solidFill>
              </a:defRPr>
            </a:lvl1pPr>
            <a:lvl2pPr marL="914400" lvl="1" indent="-317500" algn="l">
              <a:lnSpc>
                <a:spcPct val="115000"/>
              </a:lnSpc>
              <a:spcBef>
                <a:spcPts val="0"/>
              </a:spcBef>
              <a:spcAft>
                <a:spcPts val="0"/>
              </a:spcAft>
              <a:buClr>
                <a:srgbClr val="232D4B"/>
              </a:buClr>
              <a:buSzPts val="1400"/>
              <a:buChar char="○"/>
              <a:defRPr>
                <a:solidFill>
                  <a:srgbClr val="232D4B"/>
                </a:solidFill>
              </a:defRPr>
            </a:lvl2pPr>
            <a:lvl3pPr marL="1371600" lvl="2" indent="-317500" algn="l">
              <a:lnSpc>
                <a:spcPct val="115000"/>
              </a:lnSpc>
              <a:spcBef>
                <a:spcPts val="0"/>
              </a:spcBef>
              <a:spcAft>
                <a:spcPts val="0"/>
              </a:spcAft>
              <a:buClr>
                <a:srgbClr val="232D4B"/>
              </a:buClr>
              <a:buSzPts val="1400"/>
              <a:buChar char="■"/>
              <a:defRPr>
                <a:solidFill>
                  <a:srgbClr val="232D4B"/>
                </a:solidFill>
              </a:defRPr>
            </a:lvl3pPr>
            <a:lvl4pPr marL="1828800" lvl="3" indent="-317500" algn="l">
              <a:lnSpc>
                <a:spcPct val="115000"/>
              </a:lnSpc>
              <a:spcBef>
                <a:spcPts val="0"/>
              </a:spcBef>
              <a:spcAft>
                <a:spcPts val="0"/>
              </a:spcAft>
              <a:buClr>
                <a:srgbClr val="232D4B"/>
              </a:buClr>
              <a:buSzPts val="1400"/>
              <a:buChar char="●"/>
              <a:defRPr>
                <a:solidFill>
                  <a:srgbClr val="232D4B"/>
                </a:solidFill>
              </a:defRPr>
            </a:lvl4pPr>
            <a:lvl5pPr marL="2286000" lvl="4" indent="-317500" algn="l">
              <a:lnSpc>
                <a:spcPct val="115000"/>
              </a:lnSpc>
              <a:spcBef>
                <a:spcPts val="0"/>
              </a:spcBef>
              <a:spcAft>
                <a:spcPts val="0"/>
              </a:spcAft>
              <a:buClr>
                <a:srgbClr val="232D4B"/>
              </a:buClr>
              <a:buSzPts val="1400"/>
              <a:buChar char="○"/>
              <a:defRPr>
                <a:solidFill>
                  <a:srgbClr val="232D4B"/>
                </a:solidFill>
              </a:defRPr>
            </a:lvl5pPr>
            <a:lvl6pPr marL="2743200" lvl="5" indent="-317500" algn="l">
              <a:lnSpc>
                <a:spcPct val="115000"/>
              </a:lnSpc>
              <a:spcBef>
                <a:spcPts val="0"/>
              </a:spcBef>
              <a:spcAft>
                <a:spcPts val="0"/>
              </a:spcAft>
              <a:buClr>
                <a:srgbClr val="232D4B"/>
              </a:buClr>
              <a:buSzPts val="1400"/>
              <a:buChar char="■"/>
              <a:defRPr>
                <a:solidFill>
                  <a:srgbClr val="232D4B"/>
                </a:solidFill>
              </a:defRPr>
            </a:lvl6pPr>
            <a:lvl7pPr marL="3200400" lvl="6" indent="-317500" algn="l">
              <a:lnSpc>
                <a:spcPct val="115000"/>
              </a:lnSpc>
              <a:spcBef>
                <a:spcPts val="0"/>
              </a:spcBef>
              <a:spcAft>
                <a:spcPts val="0"/>
              </a:spcAft>
              <a:buClr>
                <a:srgbClr val="232D4B"/>
              </a:buClr>
              <a:buSzPts val="1400"/>
              <a:buChar char="●"/>
              <a:defRPr>
                <a:solidFill>
                  <a:srgbClr val="232D4B"/>
                </a:solidFill>
              </a:defRPr>
            </a:lvl7pPr>
            <a:lvl8pPr marL="3657600" lvl="7" indent="-317500" algn="l">
              <a:lnSpc>
                <a:spcPct val="115000"/>
              </a:lnSpc>
              <a:spcBef>
                <a:spcPts val="0"/>
              </a:spcBef>
              <a:spcAft>
                <a:spcPts val="0"/>
              </a:spcAft>
              <a:buClr>
                <a:srgbClr val="232D4B"/>
              </a:buClr>
              <a:buSzPts val="1400"/>
              <a:buChar char="○"/>
              <a:defRPr>
                <a:solidFill>
                  <a:srgbClr val="232D4B"/>
                </a:solidFill>
              </a:defRPr>
            </a:lvl8pPr>
            <a:lvl9pPr marL="4114800" lvl="8" indent="-317500" algn="l">
              <a:lnSpc>
                <a:spcPct val="115000"/>
              </a:lnSpc>
              <a:spcBef>
                <a:spcPts val="0"/>
              </a:spcBef>
              <a:spcAft>
                <a:spcPts val="0"/>
              </a:spcAft>
              <a:buClr>
                <a:srgbClr val="232D4B"/>
              </a:buClr>
              <a:buSzPts val="1400"/>
              <a:buChar char="■"/>
              <a:defRPr>
                <a:solidFill>
                  <a:srgbClr val="232D4B"/>
                </a:solidFill>
              </a:defRPr>
            </a:lvl9pPr>
          </a:lstStyle>
          <a:p>
            <a:endParaRPr/>
          </a:p>
        </p:txBody>
      </p:sp>
      <p:sp>
        <p:nvSpPr>
          <p:cNvPr id="44" name="Google Shape;4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C Slide" type="blank">
  <p:cSld name="BLANK">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11"/>
          <p:cNvSpPr txBox="1">
            <a:spLocks noGrp="1"/>
          </p:cNvSpPr>
          <p:nvPr>
            <p:ph type="ctrTitle"/>
          </p:nvPr>
        </p:nvSpPr>
        <p:spPr>
          <a:xfrm>
            <a:off x="824701" y="1130675"/>
            <a:ext cx="7494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Font typeface="Franklin Gothic"/>
              <a:buNone/>
              <a:defRPr sz="5200">
                <a:latin typeface="Franklin Gothic"/>
                <a:ea typeface="Franklin Gothic"/>
                <a:cs typeface="Franklin Gothic"/>
                <a:sym typeface="Franklin Gothic"/>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11"/>
          <p:cNvSpPr txBox="1">
            <a:spLocks noGrp="1"/>
          </p:cNvSpPr>
          <p:nvPr>
            <p:ph type="subTitle" idx="1"/>
          </p:nvPr>
        </p:nvSpPr>
        <p:spPr>
          <a:xfrm>
            <a:off x="1574100" y="3276975"/>
            <a:ext cx="5995800" cy="587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6" name="Google Shape;16;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11"/>
          <p:cNvSpPr txBox="1">
            <a:spLocks noGrp="1"/>
          </p:cNvSpPr>
          <p:nvPr>
            <p:ph type="subTitle" idx="2"/>
          </p:nvPr>
        </p:nvSpPr>
        <p:spPr>
          <a:xfrm>
            <a:off x="1574100" y="3774700"/>
            <a:ext cx="5995800" cy="587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o Slide" type="secHead">
  <p:cSld name="SECTION_HEADER">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12"/>
          <p:cNvSpPr txBox="1"/>
          <p:nvPr/>
        </p:nvSpPr>
        <p:spPr>
          <a:xfrm>
            <a:off x="7006425" y="2959650"/>
            <a:ext cx="1708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Franklin Gothic"/>
              <a:ea typeface="Franklin Gothic"/>
              <a:cs typeface="Franklin Gothic"/>
              <a:sym typeface="Franklin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eo Slide 1">
  <p:cSld name="SECTION_HEADER_1">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13"/>
          <p:cNvSpPr txBox="1"/>
          <p:nvPr/>
        </p:nvSpPr>
        <p:spPr>
          <a:xfrm>
            <a:off x="7006425" y="2959650"/>
            <a:ext cx="1708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Franklin Gothic"/>
              <a:ea typeface="Franklin Gothic"/>
              <a:cs typeface="Franklin Gothic"/>
              <a:sym typeface="Franklin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15"/>
          <p:cNvSpPr txBox="1">
            <a:spLocks noGrp="1"/>
          </p:cNvSpPr>
          <p:nvPr>
            <p:ph type="title"/>
          </p:nvPr>
        </p:nvSpPr>
        <p:spPr>
          <a:xfrm>
            <a:off x="529800" y="526800"/>
            <a:ext cx="6113100" cy="690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529800" y="526800"/>
            <a:ext cx="6113100" cy="690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 name="Google Shape;34;p17"/>
          <p:cNvSpPr txBox="1">
            <a:spLocks noGrp="1"/>
          </p:cNvSpPr>
          <p:nvPr>
            <p:ph type="title"/>
          </p:nvPr>
        </p:nvSpPr>
        <p:spPr>
          <a:xfrm>
            <a:off x="529800" y="526800"/>
            <a:ext cx="6113100" cy="690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8"/>
          <p:cNvSpPr txBox="1">
            <a:spLocks noGrp="1"/>
          </p:cNvSpPr>
          <p:nvPr>
            <p:ph type="title"/>
          </p:nvPr>
        </p:nvSpPr>
        <p:spPr>
          <a:xfrm>
            <a:off x="490250" y="1984225"/>
            <a:ext cx="6225300" cy="158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b="1"/>
            </a:lvl2pPr>
            <a:lvl3pPr lvl="2" algn="l">
              <a:lnSpc>
                <a:spcPct val="100000"/>
              </a:lnSpc>
              <a:spcBef>
                <a:spcPts val="0"/>
              </a:spcBef>
              <a:spcAft>
                <a:spcPts val="0"/>
              </a:spcAft>
              <a:buSzPts val="4800"/>
              <a:buNone/>
              <a:defRPr sz="4800" b="1"/>
            </a:lvl3pPr>
            <a:lvl4pPr lvl="3" algn="l">
              <a:lnSpc>
                <a:spcPct val="100000"/>
              </a:lnSpc>
              <a:spcBef>
                <a:spcPts val="0"/>
              </a:spcBef>
              <a:spcAft>
                <a:spcPts val="0"/>
              </a:spcAft>
              <a:buSzPts val="4800"/>
              <a:buNone/>
              <a:defRPr sz="4800" b="1"/>
            </a:lvl4pPr>
            <a:lvl5pPr lvl="4" algn="l">
              <a:lnSpc>
                <a:spcPct val="100000"/>
              </a:lnSpc>
              <a:spcBef>
                <a:spcPts val="0"/>
              </a:spcBef>
              <a:spcAft>
                <a:spcPts val="0"/>
              </a:spcAft>
              <a:buSzPts val="4800"/>
              <a:buNone/>
              <a:defRPr sz="4800" b="1"/>
            </a:lvl5pPr>
            <a:lvl6pPr lvl="5" algn="l">
              <a:lnSpc>
                <a:spcPct val="100000"/>
              </a:lnSpc>
              <a:spcBef>
                <a:spcPts val="0"/>
              </a:spcBef>
              <a:spcAft>
                <a:spcPts val="0"/>
              </a:spcAft>
              <a:buSzPts val="4800"/>
              <a:buNone/>
              <a:defRPr sz="4800" b="1"/>
            </a:lvl6pPr>
            <a:lvl7pPr lvl="6" algn="l">
              <a:lnSpc>
                <a:spcPct val="100000"/>
              </a:lnSpc>
              <a:spcBef>
                <a:spcPts val="0"/>
              </a:spcBef>
              <a:spcAft>
                <a:spcPts val="0"/>
              </a:spcAft>
              <a:buSzPts val="4800"/>
              <a:buNone/>
              <a:defRPr sz="4800" b="1"/>
            </a:lvl7pPr>
            <a:lvl8pPr lvl="7" algn="l">
              <a:lnSpc>
                <a:spcPct val="100000"/>
              </a:lnSpc>
              <a:spcBef>
                <a:spcPts val="0"/>
              </a:spcBef>
              <a:spcAft>
                <a:spcPts val="0"/>
              </a:spcAft>
              <a:buSzPts val="4800"/>
              <a:buNone/>
              <a:defRPr sz="4800" b="1"/>
            </a:lvl8pPr>
            <a:lvl9pPr lvl="8" algn="l">
              <a:lnSpc>
                <a:spcPct val="100000"/>
              </a:lnSpc>
              <a:spcBef>
                <a:spcPts val="0"/>
              </a:spcBef>
              <a:spcAft>
                <a:spcPts val="0"/>
              </a:spcAft>
              <a:buSzPts val="4800"/>
              <a:buNone/>
              <a:defRPr sz="4800" b="1"/>
            </a:lvl9pPr>
          </a:lstStyle>
          <a:p>
            <a:endParaRPr/>
          </a:p>
        </p:txBody>
      </p:sp>
      <p:sp>
        <p:nvSpPr>
          <p:cNvPr id="37" name="Google Shape;37;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18"/>
          <p:cNvSpPr txBox="1">
            <a:spLocks noGrp="1"/>
          </p:cNvSpPr>
          <p:nvPr>
            <p:ph type="subTitle" idx="1"/>
          </p:nvPr>
        </p:nvSpPr>
        <p:spPr>
          <a:xfrm>
            <a:off x="490250" y="1188975"/>
            <a:ext cx="6468300" cy="58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232D4B"/>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lt1"/>
              </a:buClr>
              <a:buSzPts val="2800"/>
              <a:buFont typeface="Franklin Gothic"/>
              <a:buNone/>
              <a:defRPr sz="28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2pPr>
            <a:lvl3pPr marR="0" lvl="2"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3pPr>
            <a:lvl4pPr marR="0" lvl="3"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4pPr>
            <a:lvl5pPr marR="0" lvl="4"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5pPr>
            <a:lvl6pPr marR="0" lvl="5"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6pPr>
            <a:lvl7pPr marR="0" lvl="6"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7pPr>
            <a:lvl8pPr marR="0" lvl="7"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8pPr>
            <a:lvl9pPr marR="0" lvl="8"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9pPr>
          </a:lstStyle>
          <a:p>
            <a:endParaRPr/>
          </a:p>
        </p:txBody>
      </p:sp>
      <p:sp>
        <p:nvSpPr>
          <p:cNvPr id="7" name="Google Shape;7;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1"/>
              </a:buClr>
              <a:buSzPts val="1800"/>
              <a:buFont typeface="Franklin Gothic"/>
              <a:buChar char="●"/>
              <a:defRPr sz="1800" b="0" i="0" u="none" strike="noStrike" cap="none">
                <a:solidFill>
                  <a:schemeClr val="lt1"/>
                </a:solidFill>
                <a:latin typeface="Franklin Gothic"/>
                <a:ea typeface="Franklin Gothic"/>
                <a:cs typeface="Franklin Gothic"/>
                <a:sym typeface="Franklin Gothic"/>
              </a:defRPr>
            </a:lvl1pPr>
            <a:lvl2pPr marL="914400" marR="0" lvl="1"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2pPr>
            <a:lvl3pPr marL="1371600" marR="0" lvl="2"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3pPr>
            <a:lvl4pPr marL="1828800" marR="0" lvl="3"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4pPr>
            <a:lvl5pPr marL="2286000" marR="0" lvl="4"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5pPr>
            <a:lvl6pPr marL="2743200" marR="0" lvl="5"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endParaRPr/>
          </a:p>
        </p:txBody>
      </p:sp>
      <p:sp>
        <p:nvSpPr>
          <p:cNvPr id="8" name="Google Shape;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
        <p:cNvGrpSpPr/>
        <p:nvPr/>
      </p:nvGrpSpPr>
      <p:grpSpPr>
        <a:xfrm>
          <a:off x="0" y="0"/>
          <a:ext cx="0" cy="0"/>
          <a:chOff x="0" y="0"/>
          <a:chExt cx="0" cy="0"/>
        </a:xfrm>
      </p:grpSpPr>
      <p:sp>
        <p:nvSpPr>
          <p:cNvPr id="53" name="Google Shape;53;p1"/>
          <p:cNvSpPr txBox="1">
            <a:spLocks noGrp="1"/>
          </p:cNvSpPr>
          <p:nvPr>
            <p:ph type="title"/>
          </p:nvPr>
        </p:nvSpPr>
        <p:spPr>
          <a:xfrm>
            <a:off x="573025" y="1362338"/>
            <a:ext cx="6157500" cy="130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4800"/>
              <a:buFont typeface="Arial"/>
              <a:buNone/>
            </a:pPr>
            <a:r>
              <a:rPr lang="en" sz="3200">
                <a:solidFill>
                  <a:srgbClr val="000000"/>
                </a:solidFill>
              </a:rPr>
              <a:t>Detecting Illegal Fishing with Automatic Identification Systems and Machine Learning</a:t>
            </a:r>
            <a:endParaRPr>
              <a:solidFill>
                <a:srgbClr val="000000"/>
              </a:solidFill>
            </a:endParaRPr>
          </a:p>
        </p:txBody>
      </p:sp>
      <p:sp>
        <p:nvSpPr>
          <p:cNvPr id="54" name="Google Shape;54;p1"/>
          <p:cNvSpPr txBox="1">
            <a:spLocks noGrp="1"/>
          </p:cNvSpPr>
          <p:nvPr>
            <p:ph type="subTitle" idx="1"/>
          </p:nvPr>
        </p:nvSpPr>
        <p:spPr>
          <a:xfrm>
            <a:off x="614125" y="3411220"/>
            <a:ext cx="7773300" cy="371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2100"/>
              <a:buNone/>
            </a:pPr>
            <a:r>
              <a:rPr lang="en" sz="1600">
                <a:solidFill>
                  <a:srgbClr val="1A2835"/>
                </a:solidFill>
              </a:rPr>
              <a:t>Samuel Brown, Danielle Katz, </a:t>
            </a:r>
            <a:endParaRPr sz="1600">
              <a:solidFill>
                <a:srgbClr val="1A2835"/>
              </a:solidFill>
            </a:endParaRPr>
          </a:p>
          <a:p>
            <a:pPr marL="0" lvl="0" indent="0" algn="l" rtl="0">
              <a:lnSpc>
                <a:spcPct val="80000"/>
              </a:lnSpc>
              <a:spcBef>
                <a:spcPts val="0"/>
              </a:spcBef>
              <a:spcAft>
                <a:spcPts val="0"/>
              </a:spcAft>
              <a:buSzPts val="2100"/>
              <a:buNone/>
            </a:pPr>
            <a:r>
              <a:rPr lang="en" sz="1600">
                <a:solidFill>
                  <a:srgbClr val="1A2835"/>
                </a:solidFill>
              </a:rPr>
              <a:t>Dana Korotovskikh, and Stephen Kullman</a:t>
            </a:r>
            <a:endParaRPr sz="1600">
              <a:solidFill>
                <a:srgbClr val="1A2835"/>
              </a:solidFill>
            </a:endParaRPr>
          </a:p>
          <a:p>
            <a:pPr marL="0" lvl="0" indent="0" algn="l" rtl="0">
              <a:lnSpc>
                <a:spcPct val="80000"/>
              </a:lnSpc>
              <a:spcBef>
                <a:spcPts val="0"/>
              </a:spcBef>
              <a:spcAft>
                <a:spcPts val="0"/>
              </a:spcAft>
              <a:buSzPts val="2100"/>
              <a:buNone/>
            </a:pPr>
            <a:endParaRPr sz="1600">
              <a:solidFill>
                <a:srgbClr val="1A2835"/>
              </a:solidFill>
            </a:endParaRPr>
          </a:p>
        </p:txBody>
      </p:sp>
      <p:sp>
        <p:nvSpPr>
          <p:cNvPr id="55" name="Google Shape;55;p1"/>
          <p:cNvSpPr txBox="1">
            <a:spLocks noGrp="1"/>
          </p:cNvSpPr>
          <p:nvPr>
            <p:ph type="subTitle" idx="4294967295"/>
          </p:nvPr>
        </p:nvSpPr>
        <p:spPr>
          <a:xfrm>
            <a:off x="686375" y="4341225"/>
            <a:ext cx="5995800" cy="371100"/>
          </a:xfrm>
          <a:prstGeom prst="rect">
            <a:avLst/>
          </a:prstGeom>
          <a:noFill/>
          <a:ln>
            <a:noFill/>
          </a:ln>
        </p:spPr>
        <p:txBody>
          <a:bodyPr spcFirstLastPara="1" wrap="square" lIns="91425" tIns="91425" rIns="91425" bIns="91425" anchor="t" anchorCtr="0">
            <a:noAutofit/>
          </a:bodyPr>
          <a:lstStyle/>
          <a:p>
            <a:pPr marL="0" marR="0" lvl="0" indent="0" algn="l" rtl="0">
              <a:lnSpc>
                <a:spcPct val="114999"/>
              </a:lnSpc>
              <a:spcBef>
                <a:spcPts val="0"/>
              </a:spcBef>
              <a:spcAft>
                <a:spcPts val="1200"/>
              </a:spcAft>
              <a:buClr>
                <a:schemeClr val="lt1"/>
              </a:buClr>
              <a:buSzPts val="1800"/>
              <a:buFont typeface="Franklin Gothic"/>
              <a:buNone/>
            </a:pPr>
            <a:r>
              <a:rPr lang="en" sz="1200">
                <a:solidFill>
                  <a:srgbClr val="1A2835"/>
                </a:solidFill>
              </a:rPr>
              <a:t>1 May 2024</a:t>
            </a:r>
            <a:endParaRPr sz="1200" b="0" i="0" u="none" strike="noStrike" cap="none">
              <a:solidFill>
                <a:schemeClr val="lt1"/>
              </a:solidFill>
              <a:latin typeface="Franklin Gothic"/>
              <a:ea typeface="Franklin Gothic"/>
              <a:cs typeface="Franklin Gothic"/>
              <a:sym typeface="Franklin Gothic"/>
            </a:endParaRPr>
          </a:p>
        </p:txBody>
      </p:sp>
      <p:sp>
        <p:nvSpPr>
          <p:cNvPr id="56" name="Google Shape;56;p1"/>
          <p:cNvSpPr/>
          <p:nvPr/>
        </p:nvSpPr>
        <p:spPr>
          <a:xfrm rot="10800000" flipH="1">
            <a:off x="802250" y="3199165"/>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 name="Google Shape;57;p1"/>
          <p:cNvPicPr preferRelativeResize="0"/>
          <p:nvPr/>
        </p:nvPicPr>
        <p:blipFill rotWithShape="1">
          <a:blip r:embed="rId4">
            <a:alphaModFix/>
          </a:blip>
          <a:srcRect/>
          <a:stretch/>
        </p:blipFill>
        <p:spPr>
          <a:xfrm>
            <a:off x="802200" y="455500"/>
            <a:ext cx="2191826" cy="166277"/>
          </a:xfrm>
          <a:prstGeom prst="rect">
            <a:avLst/>
          </a:prstGeom>
          <a:noFill/>
          <a:ln>
            <a:noFill/>
          </a:ln>
        </p:spPr>
      </p:pic>
      <p:pic>
        <p:nvPicPr>
          <p:cNvPr id="58" name="Google Shape;58;p1"/>
          <p:cNvPicPr preferRelativeResize="0"/>
          <p:nvPr/>
        </p:nvPicPr>
        <p:blipFill>
          <a:blip r:embed="rId5">
            <a:alphaModFix/>
          </a:blip>
          <a:stretch>
            <a:fillRect/>
          </a:stretch>
        </p:blipFill>
        <p:spPr>
          <a:xfrm>
            <a:off x="4661100" y="2405675"/>
            <a:ext cx="516650" cy="332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pic>
        <p:nvPicPr>
          <p:cNvPr id="130" name="Google Shape;130;g2cde7b6bdab_0_25"/>
          <p:cNvPicPr preferRelativeResize="0"/>
          <p:nvPr/>
        </p:nvPicPr>
        <p:blipFill rotWithShape="1">
          <a:blip r:embed="rId4">
            <a:alphaModFix/>
          </a:blip>
          <a:srcRect/>
          <a:stretch/>
        </p:blipFill>
        <p:spPr>
          <a:xfrm>
            <a:off x="291150" y="4545575"/>
            <a:ext cx="1682658" cy="127650"/>
          </a:xfrm>
          <a:prstGeom prst="rect">
            <a:avLst/>
          </a:prstGeom>
          <a:noFill/>
          <a:ln>
            <a:noFill/>
          </a:ln>
        </p:spPr>
      </p:pic>
      <p:sp>
        <p:nvSpPr>
          <p:cNvPr id="131" name="Google Shape;131;g2cde7b6bdab_0_25"/>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Assumptions and Limitations</a:t>
            </a:r>
            <a:endParaRPr sz="4800" b="1" i="0" u="none" strike="noStrike" cap="none">
              <a:solidFill>
                <a:srgbClr val="232D4B"/>
              </a:solidFill>
              <a:latin typeface="Franklin Gothic"/>
              <a:ea typeface="Franklin Gothic"/>
              <a:cs typeface="Franklin Gothic"/>
              <a:sym typeface="Franklin Gothic"/>
            </a:endParaRPr>
          </a:p>
        </p:txBody>
      </p:sp>
      <p:sp>
        <p:nvSpPr>
          <p:cNvPr id="132" name="Google Shape;132;g2cde7b6bdab_0_25"/>
          <p:cNvSpPr txBox="1"/>
          <p:nvPr/>
        </p:nvSpPr>
        <p:spPr>
          <a:xfrm>
            <a:off x="590125" y="1256826"/>
            <a:ext cx="6299100" cy="20070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Certain naming or positional conventions are suggestive of fishing nets </a:t>
            </a:r>
            <a:endParaRPr sz="1800" b="0" i="0" u="none" strike="noStrike" cap="none">
              <a:solidFill>
                <a:srgbClr val="1A2835"/>
              </a:solidFill>
              <a:latin typeface="Franklin Gothic"/>
              <a:ea typeface="Franklin Gothic"/>
              <a:cs typeface="Franklin Gothic"/>
              <a:sym typeface="Franklin Gothic"/>
            </a:endParaRPr>
          </a:p>
        </p:txBody>
      </p:sp>
      <p:cxnSp>
        <p:nvCxnSpPr>
          <p:cNvPr id="133" name="Google Shape;133;g2cde7b6bdab_0_25"/>
          <p:cNvCxnSpPr/>
          <p:nvPr/>
        </p:nvCxnSpPr>
        <p:spPr>
          <a:xfrm rot="10800000" flipH="1">
            <a:off x="6876100" y="1568450"/>
            <a:ext cx="466200" cy="405000"/>
          </a:xfrm>
          <a:prstGeom prst="straightConnector1">
            <a:avLst/>
          </a:prstGeom>
          <a:noFill/>
          <a:ln w="9525" cap="flat" cmpd="sng">
            <a:solidFill>
              <a:schemeClr val="dk2"/>
            </a:solidFill>
            <a:prstDash val="solid"/>
            <a:round/>
            <a:headEnd type="none" w="med" len="med"/>
            <a:tailEnd type="triangle" w="med" len="med"/>
          </a:ln>
        </p:spPr>
      </p:cxnSp>
      <p:cxnSp>
        <p:nvCxnSpPr>
          <p:cNvPr id="134" name="Google Shape;134;g2cde7b6bdab_0_25"/>
          <p:cNvCxnSpPr/>
          <p:nvPr/>
        </p:nvCxnSpPr>
        <p:spPr>
          <a:xfrm>
            <a:off x="6886325" y="2137900"/>
            <a:ext cx="853500" cy="145500"/>
          </a:xfrm>
          <a:prstGeom prst="straightConnector1">
            <a:avLst/>
          </a:prstGeom>
          <a:noFill/>
          <a:ln w="9525" cap="flat" cmpd="sng">
            <a:solidFill>
              <a:schemeClr val="dk2"/>
            </a:solidFill>
            <a:prstDash val="solid"/>
            <a:round/>
            <a:headEnd type="none" w="med" len="med"/>
            <a:tailEnd type="triangle" w="med" len="med"/>
          </a:ln>
        </p:spPr>
      </p:cxnSp>
      <p:cxnSp>
        <p:nvCxnSpPr>
          <p:cNvPr id="135" name="Google Shape;135;g2cde7b6bdab_0_25"/>
          <p:cNvCxnSpPr/>
          <p:nvPr/>
        </p:nvCxnSpPr>
        <p:spPr>
          <a:xfrm rot="10800000" flipH="1">
            <a:off x="6886325" y="1793000"/>
            <a:ext cx="822600" cy="265500"/>
          </a:xfrm>
          <a:prstGeom prst="straightConnector1">
            <a:avLst/>
          </a:prstGeom>
          <a:noFill/>
          <a:ln w="9525" cap="flat" cmpd="sng">
            <a:solidFill>
              <a:schemeClr val="dk2"/>
            </a:solidFill>
            <a:prstDash val="solid"/>
            <a:round/>
            <a:headEnd type="none" w="med" len="med"/>
            <a:tailEnd type="triangle" w="med" len="med"/>
          </a:ln>
        </p:spPr>
      </p:cxnSp>
      <p:sp>
        <p:nvSpPr>
          <p:cNvPr id="136" name="Google Shape;136;g2cde7b6bdab_0_25"/>
          <p:cNvSpPr txBox="1"/>
          <p:nvPr/>
        </p:nvSpPr>
        <p:spPr>
          <a:xfrm>
            <a:off x="7285225" y="1099000"/>
            <a:ext cx="6123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E57200"/>
                </a:solidFill>
                <a:latin typeface="Franklin Gothic"/>
                <a:ea typeface="Franklin Gothic"/>
                <a:cs typeface="Franklin Gothic"/>
                <a:sym typeface="Franklin Gothic"/>
              </a:rPr>
              <a:t>%</a:t>
            </a:r>
            <a:endParaRPr sz="2600" b="1">
              <a:solidFill>
                <a:srgbClr val="E57200"/>
              </a:solidFill>
              <a:latin typeface="Franklin Gothic"/>
              <a:ea typeface="Franklin Gothic"/>
              <a:cs typeface="Franklin Gothic"/>
              <a:sym typeface="Franklin Gothic"/>
            </a:endParaRPr>
          </a:p>
        </p:txBody>
      </p:sp>
      <p:sp>
        <p:nvSpPr>
          <p:cNvPr id="137" name="Google Shape;137;g2cde7b6bdab_0_25"/>
          <p:cNvSpPr txBox="1"/>
          <p:nvPr/>
        </p:nvSpPr>
        <p:spPr>
          <a:xfrm>
            <a:off x="7692700" y="1937800"/>
            <a:ext cx="6123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E57200"/>
                </a:solidFill>
                <a:latin typeface="Franklin Gothic"/>
                <a:ea typeface="Franklin Gothic"/>
                <a:cs typeface="Franklin Gothic"/>
                <a:sym typeface="Franklin Gothic"/>
              </a:rPr>
              <a:t>V</a:t>
            </a:r>
            <a:endParaRPr sz="2600" b="1">
              <a:solidFill>
                <a:srgbClr val="E57200"/>
              </a:solidFill>
              <a:latin typeface="Franklin Gothic"/>
              <a:ea typeface="Franklin Gothic"/>
              <a:cs typeface="Franklin Gothic"/>
              <a:sym typeface="Franklin Gothic"/>
            </a:endParaRPr>
          </a:p>
        </p:txBody>
      </p:sp>
      <p:sp>
        <p:nvSpPr>
          <p:cNvPr id="138" name="Google Shape;138;g2cde7b6bdab_0_25"/>
          <p:cNvSpPr txBox="1"/>
          <p:nvPr/>
        </p:nvSpPr>
        <p:spPr>
          <a:xfrm>
            <a:off x="7671700" y="1512800"/>
            <a:ext cx="10311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E57200"/>
                </a:solidFill>
                <a:latin typeface="Franklin Gothic"/>
                <a:ea typeface="Franklin Gothic"/>
                <a:cs typeface="Franklin Gothic"/>
                <a:sym typeface="Franklin Gothic"/>
              </a:rPr>
              <a:t>“Net”</a:t>
            </a:r>
            <a:endParaRPr sz="1900" b="1">
              <a:solidFill>
                <a:srgbClr val="E57200"/>
              </a:solidFill>
              <a:latin typeface="Franklin Gothic"/>
              <a:ea typeface="Franklin Gothic"/>
              <a:cs typeface="Franklin Gothic"/>
              <a:sym typeface="Franklin Gothic"/>
            </a:endParaRPr>
          </a:p>
        </p:txBody>
      </p:sp>
      <p:cxnSp>
        <p:nvCxnSpPr>
          <p:cNvPr id="139" name="Google Shape;139;g2cde7b6bdab_0_25"/>
          <p:cNvCxnSpPr/>
          <p:nvPr/>
        </p:nvCxnSpPr>
        <p:spPr>
          <a:xfrm>
            <a:off x="6866950" y="2216825"/>
            <a:ext cx="523200" cy="335400"/>
          </a:xfrm>
          <a:prstGeom prst="straightConnector1">
            <a:avLst/>
          </a:prstGeom>
          <a:noFill/>
          <a:ln w="9525" cap="flat" cmpd="sng">
            <a:solidFill>
              <a:schemeClr val="dk2"/>
            </a:solidFill>
            <a:prstDash val="solid"/>
            <a:round/>
            <a:headEnd type="none" w="med" len="med"/>
            <a:tailEnd type="triangle" w="med" len="med"/>
          </a:ln>
        </p:spPr>
      </p:cxnSp>
      <p:sp>
        <p:nvSpPr>
          <p:cNvPr id="140" name="Google Shape;140;g2cde7b6bdab_0_25"/>
          <p:cNvSpPr txBox="1"/>
          <p:nvPr/>
        </p:nvSpPr>
        <p:spPr>
          <a:xfrm>
            <a:off x="590125" y="2820913"/>
            <a:ext cx="6771300" cy="8772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Computational limitations led to restricted region of </a:t>
            </a:r>
            <a:endParaRPr sz="1800">
              <a:solidFill>
                <a:srgbClr val="1A2835"/>
              </a:solidFill>
              <a:latin typeface="Franklin Gothic"/>
              <a:ea typeface="Franklin Gothic"/>
              <a:cs typeface="Franklin Gothic"/>
              <a:sym typeface="Franklin Gothic"/>
            </a:endParaRPr>
          </a:p>
          <a:p>
            <a:pPr marL="0" lvl="0" indent="457200" algn="l" rtl="0">
              <a:lnSpc>
                <a:spcPct val="150000"/>
              </a:lnSpc>
              <a:spcBef>
                <a:spcPts val="0"/>
              </a:spcBef>
              <a:spcAft>
                <a:spcPts val="0"/>
              </a:spcAft>
              <a:buNone/>
            </a:pPr>
            <a:r>
              <a:rPr lang="en" sz="1800">
                <a:solidFill>
                  <a:srgbClr val="1A2835"/>
                </a:solidFill>
                <a:latin typeface="Franklin Gothic"/>
                <a:ea typeface="Franklin Gothic"/>
                <a:cs typeface="Franklin Gothic"/>
                <a:sym typeface="Franklin Gothic"/>
              </a:rPr>
              <a:t>interest and timeframe</a:t>
            </a:r>
            <a:endParaRPr/>
          </a:p>
        </p:txBody>
      </p:sp>
      <p:sp>
        <p:nvSpPr>
          <p:cNvPr id="141" name="Google Shape;141;g2cde7b6bdab_0_25"/>
          <p:cNvSpPr txBox="1"/>
          <p:nvPr/>
        </p:nvSpPr>
        <p:spPr>
          <a:xfrm>
            <a:off x="7317850" y="2447850"/>
            <a:ext cx="1031100" cy="5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E57200"/>
                </a:solidFill>
                <a:latin typeface="Franklin Gothic"/>
                <a:ea typeface="Franklin Gothic"/>
                <a:cs typeface="Franklin Gothic"/>
                <a:sym typeface="Franklin Gothic"/>
              </a:rPr>
              <a:t>“Buoy”</a:t>
            </a:r>
            <a:endParaRPr sz="1900" b="1">
              <a:solidFill>
                <a:srgbClr val="E57200"/>
              </a:solidFill>
              <a:latin typeface="Franklin Gothic"/>
              <a:ea typeface="Franklin Gothic"/>
              <a:cs typeface="Franklin Gothic"/>
              <a:sym typeface="Frankli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pic>
        <p:nvPicPr>
          <p:cNvPr id="146" name="Google Shape;146;g2cde7b6bdab_0_31"/>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47" name="Google Shape;147;g2cde7b6bdab_0_31"/>
          <p:cNvSpPr txBox="1">
            <a:spLocks noGrp="1"/>
          </p:cNvSpPr>
          <p:nvPr>
            <p:ph type="title"/>
          </p:nvPr>
        </p:nvSpPr>
        <p:spPr>
          <a:xfrm>
            <a:off x="686375" y="2079824"/>
            <a:ext cx="7888500" cy="1354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a:solidFill>
                  <a:srgbClr val="000000"/>
                </a:solidFill>
              </a:rPr>
              <a:t>Methodology</a:t>
            </a:r>
            <a:endParaRPr>
              <a:solidFill>
                <a:srgbClr val="000000"/>
              </a:solidFill>
            </a:endParaRPr>
          </a:p>
        </p:txBody>
      </p:sp>
      <p:sp>
        <p:nvSpPr>
          <p:cNvPr id="148" name="Google Shape;148;g2cde7b6bdab_0_31"/>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 name="Google Shape;149;g2cde7b6bdab_0_31"/>
          <p:cNvPicPr preferRelativeResize="0"/>
          <p:nvPr/>
        </p:nvPicPr>
        <p:blipFill rotWithShape="1">
          <a:blip r:embed="rId5">
            <a:alphaModFix/>
          </a:blip>
          <a:srcRect l="49570" t="30017" r="11526" b="22433"/>
          <a:stretch/>
        </p:blipFill>
        <p:spPr>
          <a:xfrm>
            <a:off x="4277775" y="2476700"/>
            <a:ext cx="883626" cy="72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153"/>
        <p:cNvGrpSpPr/>
        <p:nvPr/>
      </p:nvGrpSpPr>
      <p:grpSpPr>
        <a:xfrm>
          <a:off x="0" y="0"/>
          <a:ext cx="0" cy="0"/>
          <a:chOff x="0" y="0"/>
          <a:chExt cx="0" cy="0"/>
        </a:xfrm>
      </p:grpSpPr>
      <p:pic>
        <p:nvPicPr>
          <p:cNvPr id="154" name="Google Shape;154;g2cde7b6bdab_0_38"/>
          <p:cNvPicPr preferRelativeResize="0"/>
          <p:nvPr/>
        </p:nvPicPr>
        <p:blipFill rotWithShape="1">
          <a:blip r:embed="rId3">
            <a:alphaModFix/>
          </a:blip>
          <a:srcRect/>
          <a:stretch/>
        </p:blipFill>
        <p:spPr>
          <a:xfrm>
            <a:off x="291150" y="4697975"/>
            <a:ext cx="1682658" cy="127650"/>
          </a:xfrm>
          <a:prstGeom prst="rect">
            <a:avLst/>
          </a:prstGeom>
          <a:noFill/>
          <a:ln>
            <a:noFill/>
          </a:ln>
        </p:spPr>
      </p:pic>
      <p:sp>
        <p:nvSpPr>
          <p:cNvPr id="155" name="Google Shape;155;g2cde7b6bdab_0_38"/>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Pre-Processing</a:t>
            </a:r>
            <a:endParaRPr sz="4800" b="1" i="0" u="none" strike="noStrike" cap="none">
              <a:solidFill>
                <a:srgbClr val="232D4B"/>
              </a:solidFill>
              <a:latin typeface="Franklin Gothic"/>
              <a:ea typeface="Franklin Gothic"/>
              <a:cs typeface="Franklin Gothic"/>
              <a:sym typeface="Franklin Gothic"/>
            </a:endParaRPr>
          </a:p>
        </p:txBody>
      </p:sp>
      <p:sp>
        <p:nvSpPr>
          <p:cNvPr id="156" name="Google Shape;156;g2cde7b6bdab_0_38"/>
          <p:cNvSpPr txBox="1"/>
          <p:nvPr/>
        </p:nvSpPr>
        <p:spPr>
          <a:xfrm>
            <a:off x="213350" y="2713475"/>
            <a:ext cx="5308500" cy="1634400"/>
          </a:xfrm>
          <a:prstGeom prst="rect">
            <a:avLst/>
          </a:prstGeom>
          <a:noFill/>
          <a:ln>
            <a:noFill/>
          </a:ln>
        </p:spPr>
        <p:txBody>
          <a:bodyPr spcFirstLastPara="1" wrap="square" lIns="91425" tIns="91425" rIns="91425" bIns="91425" anchor="ctr" anchorCtr="0">
            <a:noAutofit/>
          </a:bodyPr>
          <a:lstStyle/>
          <a:p>
            <a:pPr marL="457200" marR="0" lvl="0" indent="-344170" algn="l" rtl="0">
              <a:lnSpc>
                <a:spcPct val="150000"/>
              </a:lnSpc>
              <a:spcBef>
                <a:spcPts val="0"/>
              </a:spcBef>
              <a:spcAft>
                <a:spcPts val="0"/>
              </a:spcAft>
              <a:buClr>
                <a:srgbClr val="E57200"/>
              </a:buClr>
              <a:buSzPts val="1820"/>
              <a:buFont typeface="Franklin Gothic"/>
              <a:buChar char="●"/>
            </a:pPr>
            <a:r>
              <a:rPr lang="en" sz="1800" i="1">
                <a:solidFill>
                  <a:srgbClr val="1A2835"/>
                </a:solidFill>
                <a:latin typeface="Franklin Gothic"/>
                <a:ea typeface="Franklin Gothic"/>
                <a:cs typeface="Franklin Gothic"/>
                <a:sym typeface="Franklin Gothic"/>
              </a:rPr>
              <a:t>Red flag </a:t>
            </a:r>
            <a:r>
              <a:rPr lang="en" sz="1800">
                <a:solidFill>
                  <a:srgbClr val="1A2835"/>
                </a:solidFill>
                <a:latin typeface="Franklin Gothic"/>
                <a:ea typeface="Franklin Gothic"/>
                <a:cs typeface="Franklin Gothic"/>
                <a:sym typeface="Franklin Gothic"/>
              </a:rPr>
              <a:t>: Indicators of non-standard naming conventions and movement </a:t>
            </a:r>
            <a:endParaRPr sz="1800">
              <a:solidFill>
                <a:srgbClr val="1A2835"/>
              </a:solidFill>
              <a:latin typeface="Franklin Gothic"/>
              <a:ea typeface="Franklin Gothic"/>
              <a:cs typeface="Franklin Gothic"/>
              <a:sym typeface="Franklin Gothic"/>
            </a:endParaRPr>
          </a:p>
          <a:p>
            <a:pPr marL="914400" marR="0" lvl="1" indent="-344169" algn="l" rtl="0">
              <a:lnSpc>
                <a:spcPct val="150000"/>
              </a:lnSpc>
              <a:spcBef>
                <a:spcPts val="0"/>
              </a:spcBef>
              <a:spcAft>
                <a:spcPts val="0"/>
              </a:spcAft>
              <a:buClr>
                <a:srgbClr val="E57200"/>
              </a:buClr>
              <a:buSzPts val="1820"/>
              <a:buFont typeface="Franklin Gothic"/>
              <a:buChar char="○"/>
            </a:pPr>
            <a:r>
              <a:rPr lang="en" sz="1800">
                <a:solidFill>
                  <a:srgbClr val="1A2835"/>
                </a:solidFill>
                <a:latin typeface="Franklin Gothic"/>
                <a:ea typeface="Franklin Gothic"/>
                <a:cs typeface="Franklin Gothic"/>
                <a:sym typeface="Franklin Gothic"/>
              </a:rPr>
              <a:t>Score from 0→4</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Used for modelling analysis</a:t>
            </a:r>
            <a:endParaRPr sz="1800">
              <a:solidFill>
                <a:srgbClr val="1A2835"/>
              </a:solidFill>
              <a:latin typeface="Franklin Gothic"/>
              <a:ea typeface="Franklin Gothic"/>
              <a:cs typeface="Franklin Gothic"/>
              <a:sym typeface="Franklin Gothic"/>
            </a:endParaRPr>
          </a:p>
        </p:txBody>
      </p:sp>
      <p:graphicFrame>
        <p:nvGraphicFramePr>
          <p:cNvPr id="157" name="Google Shape;157;g2cde7b6bdab_0_38"/>
          <p:cNvGraphicFramePr/>
          <p:nvPr/>
        </p:nvGraphicFramePr>
        <p:xfrm>
          <a:off x="5639763" y="1333588"/>
          <a:ext cx="3122150" cy="2323925"/>
        </p:xfrm>
        <a:graphic>
          <a:graphicData uri="http://schemas.openxmlformats.org/drawingml/2006/table">
            <a:tbl>
              <a:tblPr>
                <a:noFill/>
                <a:tableStyleId>{29BA5126-4F44-4C06-B8F5-49C646A1A3AC}</a:tableStyleId>
              </a:tblPr>
              <a:tblGrid>
                <a:gridCol w="1260400">
                  <a:extLst>
                    <a:ext uri="{9D8B030D-6E8A-4147-A177-3AD203B41FA5}">
                      <a16:colId xmlns:a16="http://schemas.microsoft.com/office/drawing/2014/main" val="20000"/>
                    </a:ext>
                  </a:extLst>
                </a:gridCol>
                <a:gridCol w="1861750">
                  <a:extLst>
                    <a:ext uri="{9D8B030D-6E8A-4147-A177-3AD203B41FA5}">
                      <a16:colId xmlns:a16="http://schemas.microsoft.com/office/drawing/2014/main" val="20001"/>
                    </a:ext>
                  </a:extLst>
                </a:gridCol>
              </a:tblGrid>
              <a:tr h="433025">
                <a:tc>
                  <a:txBody>
                    <a:bodyPr/>
                    <a:lstStyle/>
                    <a:p>
                      <a:pPr marL="0" lvl="0" indent="0" algn="ctr" rtl="0">
                        <a:spcBef>
                          <a:spcPts val="0"/>
                        </a:spcBef>
                        <a:spcAft>
                          <a:spcPts val="0"/>
                        </a:spcAft>
                        <a:buNone/>
                      </a:pPr>
                      <a:r>
                        <a:rPr lang="en" sz="1000" i="1">
                          <a:solidFill>
                            <a:srgbClr val="000000"/>
                          </a:solidFill>
                          <a:latin typeface="Franklin Gothic"/>
                          <a:ea typeface="Franklin Gothic"/>
                          <a:cs typeface="Franklin Gothic"/>
                          <a:sym typeface="Franklin Gothic"/>
                        </a:rPr>
                        <a:t>net_name</a:t>
                      </a:r>
                      <a:endParaRPr sz="1000"/>
                    </a:p>
                  </a:txBody>
                  <a:tcPr marL="91425" marR="91425" marT="91425" marB="91425">
                    <a:lnL w="28575" cap="flat" cmpd="sng">
                      <a:solidFill>
                        <a:srgbClr val="E57200"/>
                      </a:solidFill>
                      <a:prstDash val="solid"/>
                      <a:round/>
                      <a:headEnd type="none" w="sm" len="sm"/>
                      <a:tailEnd type="none" w="sm" len="sm"/>
                    </a:lnL>
                    <a:lnR w="28575" cap="flat" cmpd="sng">
                      <a:solidFill>
                        <a:srgbClr val="E57200"/>
                      </a:solidFill>
                      <a:prstDash val="solid"/>
                      <a:round/>
                      <a:headEnd type="none" w="sm" len="sm"/>
                      <a:tailEnd type="none" w="sm" len="sm"/>
                    </a:lnR>
                    <a:lnT w="28575" cap="flat" cmpd="sng">
                      <a:solidFill>
                        <a:srgbClr val="E57200"/>
                      </a:solidFill>
                      <a:prstDash val="solid"/>
                      <a:round/>
                      <a:headEnd type="none" w="sm" len="sm"/>
                      <a:tailEnd type="none" w="sm" len="sm"/>
                    </a:lnT>
                    <a:lnB w="28575" cap="flat" cmpd="sng">
                      <a:solidFill>
                        <a:srgbClr val="E57200"/>
                      </a:solidFill>
                      <a:prstDash val="solid"/>
                      <a:round/>
                      <a:headEnd type="none" w="sm" len="sm"/>
                      <a:tailEnd type="none" w="sm" len="sm"/>
                    </a:lnB>
                  </a:tcPr>
                </a:tc>
                <a:tc>
                  <a:txBody>
                    <a:bodyPr/>
                    <a:lstStyle/>
                    <a:p>
                      <a:pPr marL="0" marR="182880" lvl="0" indent="0" algn="l" rtl="0">
                        <a:spcBef>
                          <a:spcPts val="0"/>
                        </a:spcBef>
                        <a:spcAft>
                          <a:spcPts val="0"/>
                        </a:spcAft>
                        <a:buNone/>
                      </a:pPr>
                      <a:r>
                        <a:rPr lang="en" sz="1000">
                          <a:solidFill>
                            <a:srgbClr val="000000"/>
                          </a:solidFill>
                          <a:latin typeface="Franklin Gothic"/>
                          <a:ea typeface="Franklin Gothic"/>
                          <a:cs typeface="Franklin Gothic"/>
                          <a:sym typeface="Franklin Gothic"/>
                        </a:rPr>
                        <a:t>Names including a ‘V’, ‘%’, ’buoy’, or ’net’</a:t>
                      </a:r>
                      <a:endParaRPr sz="1000"/>
                    </a:p>
                  </a:txBody>
                  <a:tcPr marL="91425" marR="91425" marT="91425" marB="91425">
                    <a:lnL w="28575" cap="flat" cmpd="sng">
                      <a:solidFill>
                        <a:srgbClr val="E57200"/>
                      </a:solidFill>
                      <a:prstDash val="solid"/>
                      <a:round/>
                      <a:headEnd type="none" w="sm" len="sm"/>
                      <a:tailEnd type="none" w="sm" len="sm"/>
                    </a:lnL>
                    <a:lnR w="28575" cap="flat" cmpd="sng">
                      <a:solidFill>
                        <a:srgbClr val="E57200"/>
                      </a:solidFill>
                      <a:prstDash val="solid"/>
                      <a:round/>
                      <a:headEnd type="none" w="sm" len="sm"/>
                      <a:tailEnd type="none" w="sm" len="sm"/>
                    </a:lnR>
                    <a:lnT w="28575" cap="flat" cmpd="sng">
                      <a:solidFill>
                        <a:srgbClr val="E57200"/>
                      </a:solidFill>
                      <a:prstDash val="solid"/>
                      <a:round/>
                      <a:headEnd type="none" w="sm" len="sm"/>
                      <a:tailEnd type="none" w="sm" len="sm"/>
                    </a:lnT>
                    <a:lnB w="28575" cap="flat" cmpd="sng">
                      <a:solidFill>
                        <a:srgbClr val="E57200"/>
                      </a:solidFill>
                      <a:prstDash val="solid"/>
                      <a:round/>
                      <a:headEnd type="none" w="sm" len="sm"/>
                      <a:tailEnd type="none" w="sm" len="sm"/>
                    </a:lnB>
                  </a:tcPr>
                </a:tc>
                <a:extLst>
                  <a:ext uri="{0D108BD9-81ED-4DB2-BD59-A6C34878D82A}">
                    <a16:rowId xmlns:a16="http://schemas.microsoft.com/office/drawing/2014/main" val="10000"/>
                  </a:ext>
                </a:extLst>
              </a:tr>
              <a:tr h="433025">
                <a:tc>
                  <a:txBody>
                    <a:bodyPr/>
                    <a:lstStyle/>
                    <a:p>
                      <a:pPr marL="0" lvl="0" indent="0" algn="ctr" rtl="0">
                        <a:spcBef>
                          <a:spcPts val="0"/>
                        </a:spcBef>
                        <a:spcAft>
                          <a:spcPts val="0"/>
                        </a:spcAft>
                        <a:buNone/>
                      </a:pPr>
                      <a:r>
                        <a:rPr lang="en" sz="1000" i="1">
                          <a:solidFill>
                            <a:srgbClr val="000000"/>
                          </a:solidFill>
                          <a:latin typeface="Franklin Gothic"/>
                          <a:ea typeface="Franklin Gothic"/>
                          <a:cs typeface="Franklin Gothic"/>
                          <a:sym typeface="Franklin Gothic"/>
                        </a:rPr>
                        <a:t>mmsi_length</a:t>
                      </a:r>
                      <a:endParaRPr sz="1000"/>
                    </a:p>
                  </a:txBody>
                  <a:tcPr marL="91425" marR="91425" marT="91425" marB="91425">
                    <a:lnL w="28575" cap="flat" cmpd="sng">
                      <a:solidFill>
                        <a:srgbClr val="E57200"/>
                      </a:solidFill>
                      <a:prstDash val="solid"/>
                      <a:round/>
                      <a:headEnd type="none" w="sm" len="sm"/>
                      <a:tailEnd type="none" w="sm" len="sm"/>
                    </a:lnL>
                    <a:lnR w="28575" cap="flat" cmpd="sng">
                      <a:solidFill>
                        <a:srgbClr val="E57200"/>
                      </a:solidFill>
                      <a:prstDash val="solid"/>
                      <a:round/>
                      <a:headEnd type="none" w="sm" len="sm"/>
                      <a:tailEnd type="none" w="sm" len="sm"/>
                    </a:lnR>
                    <a:lnT w="28575" cap="flat" cmpd="sng">
                      <a:solidFill>
                        <a:srgbClr val="E57200"/>
                      </a:solidFill>
                      <a:prstDash val="solid"/>
                      <a:round/>
                      <a:headEnd type="none" w="sm" len="sm"/>
                      <a:tailEnd type="none" w="sm" len="sm"/>
                    </a:lnT>
                    <a:lnB w="28575" cap="flat" cmpd="sng">
                      <a:solidFill>
                        <a:srgbClr val="E57200"/>
                      </a:solidFill>
                      <a:prstDash val="solid"/>
                      <a:round/>
                      <a:headEnd type="none" w="sm" len="sm"/>
                      <a:tailEnd type="none" w="sm" len="sm"/>
                    </a:lnB>
                  </a:tcPr>
                </a:tc>
                <a:tc>
                  <a:txBody>
                    <a:bodyPr/>
                    <a:lstStyle/>
                    <a:p>
                      <a:pPr marL="0" marR="182880" lvl="0" indent="0" algn="l" rtl="0">
                        <a:spcBef>
                          <a:spcPts val="0"/>
                        </a:spcBef>
                        <a:spcAft>
                          <a:spcPts val="0"/>
                        </a:spcAft>
                        <a:buNone/>
                      </a:pPr>
                      <a:r>
                        <a:rPr lang="en" sz="1000">
                          <a:solidFill>
                            <a:srgbClr val="000000"/>
                          </a:solidFill>
                          <a:latin typeface="Franklin Gothic"/>
                          <a:ea typeface="Franklin Gothic"/>
                          <a:cs typeface="Franklin Gothic"/>
                          <a:sym typeface="Franklin Gothic"/>
                        </a:rPr>
                        <a:t>MMSI values not equal to 9 digits</a:t>
                      </a:r>
                      <a:endParaRPr sz="1000"/>
                    </a:p>
                  </a:txBody>
                  <a:tcPr marL="91425" marR="91425" marT="91425" marB="91425">
                    <a:lnL w="28575" cap="flat" cmpd="sng">
                      <a:solidFill>
                        <a:srgbClr val="E57200"/>
                      </a:solidFill>
                      <a:prstDash val="solid"/>
                      <a:round/>
                      <a:headEnd type="none" w="sm" len="sm"/>
                      <a:tailEnd type="none" w="sm" len="sm"/>
                    </a:lnL>
                    <a:lnR w="28575" cap="flat" cmpd="sng">
                      <a:solidFill>
                        <a:srgbClr val="E57200"/>
                      </a:solidFill>
                      <a:prstDash val="solid"/>
                      <a:round/>
                      <a:headEnd type="none" w="sm" len="sm"/>
                      <a:tailEnd type="none" w="sm" len="sm"/>
                    </a:lnR>
                    <a:lnT w="28575" cap="flat" cmpd="sng">
                      <a:solidFill>
                        <a:srgbClr val="E57200"/>
                      </a:solidFill>
                      <a:prstDash val="solid"/>
                      <a:round/>
                      <a:headEnd type="none" w="sm" len="sm"/>
                      <a:tailEnd type="none" w="sm" len="sm"/>
                    </a:lnT>
                    <a:lnB w="28575" cap="flat" cmpd="sng">
                      <a:solidFill>
                        <a:srgbClr val="E57200"/>
                      </a:solidFill>
                      <a:prstDash val="solid"/>
                      <a:round/>
                      <a:headEnd type="none" w="sm" len="sm"/>
                      <a:tailEnd type="none" w="sm" len="sm"/>
                    </a:lnB>
                  </a:tcPr>
                </a:tc>
                <a:extLst>
                  <a:ext uri="{0D108BD9-81ED-4DB2-BD59-A6C34878D82A}">
                    <a16:rowId xmlns:a16="http://schemas.microsoft.com/office/drawing/2014/main" val="10001"/>
                  </a:ext>
                </a:extLst>
              </a:tr>
              <a:tr h="616225">
                <a:tc>
                  <a:txBody>
                    <a:bodyPr/>
                    <a:lstStyle/>
                    <a:p>
                      <a:pPr marL="0" marR="182880" lvl="0" indent="0" algn="ctr" rtl="0">
                        <a:spcBef>
                          <a:spcPts val="0"/>
                        </a:spcBef>
                        <a:spcAft>
                          <a:spcPts val="0"/>
                        </a:spcAft>
                        <a:buNone/>
                      </a:pPr>
                      <a:r>
                        <a:rPr lang="en" sz="1000" i="1">
                          <a:solidFill>
                            <a:srgbClr val="000000"/>
                          </a:solidFill>
                          <a:latin typeface="Franklin Gothic"/>
                          <a:ea typeface="Franklin Gothic"/>
                          <a:cs typeface="Franklin Gothic"/>
                          <a:sym typeface="Franklin Gothic"/>
                        </a:rPr>
                        <a:t>spawn_offshore</a:t>
                      </a:r>
                      <a:endParaRPr sz="1000"/>
                    </a:p>
                  </a:txBody>
                  <a:tcPr marL="91425" marR="91425" marT="91425" marB="91425">
                    <a:lnL w="28575" cap="flat" cmpd="sng">
                      <a:solidFill>
                        <a:srgbClr val="E57200"/>
                      </a:solidFill>
                      <a:prstDash val="solid"/>
                      <a:round/>
                      <a:headEnd type="none" w="sm" len="sm"/>
                      <a:tailEnd type="none" w="sm" len="sm"/>
                    </a:lnL>
                    <a:lnR w="28575" cap="flat" cmpd="sng">
                      <a:solidFill>
                        <a:srgbClr val="E57200"/>
                      </a:solidFill>
                      <a:prstDash val="solid"/>
                      <a:round/>
                      <a:headEnd type="none" w="sm" len="sm"/>
                      <a:tailEnd type="none" w="sm" len="sm"/>
                    </a:lnR>
                    <a:lnT w="28575" cap="flat" cmpd="sng">
                      <a:solidFill>
                        <a:srgbClr val="E57200"/>
                      </a:solidFill>
                      <a:prstDash val="solid"/>
                      <a:round/>
                      <a:headEnd type="none" w="sm" len="sm"/>
                      <a:tailEnd type="none" w="sm" len="sm"/>
                    </a:lnT>
                    <a:lnB w="28575" cap="flat" cmpd="sng">
                      <a:solidFill>
                        <a:srgbClr val="E57200"/>
                      </a:solidFill>
                      <a:prstDash val="solid"/>
                      <a:round/>
                      <a:headEnd type="none" w="sm" len="sm"/>
                      <a:tailEnd type="none" w="sm" len="sm"/>
                    </a:lnB>
                  </a:tcPr>
                </a:tc>
                <a:tc>
                  <a:txBody>
                    <a:bodyPr/>
                    <a:lstStyle/>
                    <a:p>
                      <a:pPr marL="0" marR="182880" lvl="0" indent="0" algn="l" rtl="0">
                        <a:spcBef>
                          <a:spcPts val="0"/>
                        </a:spcBef>
                        <a:spcAft>
                          <a:spcPts val="0"/>
                        </a:spcAft>
                        <a:buNone/>
                      </a:pPr>
                      <a:r>
                        <a:rPr lang="en" sz="1000">
                          <a:solidFill>
                            <a:srgbClr val="000000"/>
                          </a:solidFill>
                          <a:latin typeface="Franklin Gothic"/>
                          <a:ea typeface="Franklin Gothic"/>
                          <a:cs typeface="Franklin Gothic"/>
                          <a:sym typeface="Franklin Gothic"/>
                        </a:rPr>
                        <a:t>Vessels whose first transmission is offshore (1 nautical mile off coastline)</a:t>
                      </a:r>
                      <a:endParaRPr sz="1000"/>
                    </a:p>
                  </a:txBody>
                  <a:tcPr marL="91425" marR="91425" marT="91425" marB="91425">
                    <a:lnL w="28575" cap="flat" cmpd="sng">
                      <a:solidFill>
                        <a:srgbClr val="E57200"/>
                      </a:solidFill>
                      <a:prstDash val="solid"/>
                      <a:round/>
                      <a:headEnd type="none" w="sm" len="sm"/>
                      <a:tailEnd type="none" w="sm" len="sm"/>
                    </a:lnL>
                    <a:lnR w="28575" cap="flat" cmpd="sng">
                      <a:solidFill>
                        <a:srgbClr val="E57200"/>
                      </a:solidFill>
                      <a:prstDash val="solid"/>
                      <a:round/>
                      <a:headEnd type="none" w="sm" len="sm"/>
                      <a:tailEnd type="none" w="sm" len="sm"/>
                    </a:lnR>
                    <a:lnT w="28575" cap="flat" cmpd="sng">
                      <a:solidFill>
                        <a:srgbClr val="E57200"/>
                      </a:solidFill>
                      <a:prstDash val="solid"/>
                      <a:round/>
                      <a:headEnd type="none" w="sm" len="sm"/>
                      <a:tailEnd type="none" w="sm" len="sm"/>
                    </a:lnT>
                    <a:lnB w="28575" cap="flat" cmpd="sng">
                      <a:solidFill>
                        <a:srgbClr val="E57200"/>
                      </a:solidFill>
                      <a:prstDash val="solid"/>
                      <a:round/>
                      <a:headEnd type="none" w="sm" len="sm"/>
                      <a:tailEnd type="none" w="sm" len="sm"/>
                    </a:lnB>
                  </a:tcPr>
                </a:tc>
                <a:extLst>
                  <a:ext uri="{0D108BD9-81ED-4DB2-BD59-A6C34878D82A}">
                    <a16:rowId xmlns:a16="http://schemas.microsoft.com/office/drawing/2014/main" val="10002"/>
                  </a:ext>
                </a:extLst>
              </a:tr>
              <a:tr h="708575">
                <a:tc>
                  <a:txBody>
                    <a:bodyPr/>
                    <a:lstStyle/>
                    <a:p>
                      <a:pPr marL="0" marR="182880" lvl="0" indent="0" algn="ctr" rtl="0">
                        <a:spcBef>
                          <a:spcPts val="0"/>
                        </a:spcBef>
                        <a:spcAft>
                          <a:spcPts val="0"/>
                        </a:spcAft>
                        <a:buNone/>
                      </a:pPr>
                      <a:r>
                        <a:rPr lang="en" sz="1000" i="1">
                          <a:solidFill>
                            <a:srgbClr val="000000"/>
                          </a:solidFill>
                          <a:latin typeface="Franklin Gothic"/>
                          <a:ea typeface="Franklin Gothic"/>
                          <a:cs typeface="Franklin Gothic"/>
                          <a:sym typeface="Franklin Gothic"/>
                        </a:rPr>
                        <a:t>spoof</a:t>
                      </a:r>
                      <a:endParaRPr sz="1000"/>
                    </a:p>
                  </a:txBody>
                  <a:tcPr marL="91425" marR="91425" marT="91425" marB="91425">
                    <a:lnL w="28575" cap="flat" cmpd="sng">
                      <a:solidFill>
                        <a:srgbClr val="E57200"/>
                      </a:solidFill>
                      <a:prstDash val="solid"/>
                      <a:round/>
                      <a:headEnd type="none" w="sm" len="sm"/>
                      <a:tailEnd type="none" w="sm" len="sm"/>
                    </a:lnL>
                    <a:lnR w="28575" cap="flat" cmpd="sng">
                      <a:solidFill>
                        <a:srgbClr val="E57200"/>
                      </a:solidFill>
                      <a:prstDash val="solid"/>
                      <a:round/>
                      <a:headEnd type="none" w="sm" len="sm"/>
                      <a:tailEnd type="none" w="sm" len="sm"/>
                    </a:lnR>
                    <a:lnT w="28575" cap="flat" cmpd="sng">
                      <a:solidFill>
                        <a:srgbClr val="E57200"/>
                      </a:solidFill>
                      <a:prstDash val="solid"/>
                      <a:round/>
                      <a:headEnd type="none" w="sm" len="sm"/>
                      <a:tailEnd type="none" w="sm" len="sm"/>
                    </a:lnT>
                    <a:lnB w="28575" cap="flat" cmpd="sng">
                      <a:solidFill>
                        <a:srgbClr val="E57200"/>
                      </a:solidFill>
                      <a:prstDash val="solid"/>
                      <a:round/>
                      <a:headEnd type="none" w="sm" len="sm"/>
                      <a:tailEnd type="none" w="sm" len="sm"/>
                    </a:lnB>
                  </a:tcPr>
                </a:tc>
                <a:tc>
                  <a:txBody>
                    <a:bodyPr/>
                    <a:lstStyle/>
                    <a:p>
                      <a:pPr marL="0" marR="182880" lvl="0" indent="0" algn="l" rtl="0">
                        <a:spcBef>
                          <a:spcPts val="0"/>
                        </a:spcBef>
                        <a:spcAft>
                          <a:spcPts val="0"/>
                        </a:spcAft>
                        <a:buNone/>
                      </a:pPr>
                      <a:r>
                        <a:rPr lang="en" sz="1000">
                          <a:solidFill>
                            <a:srgbClr val="000000"/>
                          </a:solidFill>
                          <a:latin typeface="Franklin Gothic"/>
                          <a:ea typeface="Franklin Gothic"/>
                          <a:cs typeface="Franklin Gothic"/>
                          <a:sym typeface="Franklin Gothic"/>
                        </a:rPr>
                        <a:t>Devices with unreasonably high calculated speeds    (</a:t>
                      </a:r>
                      <a:r>
                        <a:rPr lang="en" sz="1000">
                          <a:latin typeface="Franklin Gothic"/>
                          <a:ea typeface="Franklin Gothic"/>
                          <a:cs typeface="Franklin Gothic"/>
                          <a:sym typeface="Franklin Gothic"/>
                        </a:rPr>
                        <a:t>≥</a:t>
                      </a:r>
                      <a:r>
                        <a:rPr lang="en" sz="1000">
                          <a:solidFill>
                            <a:srgbClr val="000000"/>
                          </a:solidFill>
                          <a:latin typeface="Franklin Gothic"/>
                          <a:ea typeface="Franklin Gothic"/>
                          <a:cs typeface="Franklin Gothic"/>
                          <a:sym typeface="Franklin Gothic"/>
                        </a:rPr>
                        <a:t> 150 knots)</a:t>
                      </a:r>
                      <a:endParaRPr sz="1000"/>
                    </a:p>
                  </a:txBody>
                  <a:tcPr marL="91425" marR="91425" marT="91425" marB="91425">
                    <a:lnL w="28575" cap="flat" cmpd="sng">
                      <a:solidFill>
                        <a:srgbClr val="E57200"/>
                      </a:solidFill>
                      <a:prstDash val="solid"/>
                      <a:round/>
                      <a:headEnd type="none" w="sm" len="sm"/>
                      <a:tailEnd type="none" w="sm" len="sm"/>
                    </a:lnL>
                    <a:lnR w="28575" cap="flat" cmpd="sng">
                      <a:solidFill>
                        <a:srgbClr val="E57200"/>
                      </a:solidFill>
                      <a:prstDash val="solid"/>
                      <a:round/>
                      <a:headEnd type="none" w="sm" len="sm"/>
                      <a:tailEnd type="none" w="sm" len="sm"/>
                    </a:lnR>
                    <a:lnT w="28575" cap="flat" cmpd="sng">
                      <a:solidFill>
                        <a:srgbClr val="E57200"/>
                      </a:solidFill>
                      <a:prstDash val="solid"/>
                      <a:round/>
                      <a:headEnd type="none" w="sm" len="sm"/>
                      <a:tailEnd type="none" w="sm" len="sm"/>
                    </a:lnT>
                    <a:lnB w="28575" cap="flat" cmpd="sng">
                      <a:solidFill>
                        <a:srgbClr val="E572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8" name="Google Shape;158;g2cde7b6bdab_0_38"/>
          <p:cNvSpPr txBox="1"/>
          <p:nvPr/>
        </p:nvSpPr>
        <p:spPr>
          <a:xfrm>
            <a:off x="213350" y="923325"/>
            <a:ext cx="5224672" cy="1846629"/>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Aggregate data by distinct device ‘trips’</a:t>
            </a:r>
            <a:endParaRPr sz="1800">
              <a:solidFill>
                <a:srgbClr val="1A2835"/>
              </a:solidFill>
              <a:latin typeface="Franklin Gothic"/>
              <a:ea typeface="Franklin Gothic"/>
              <a:cs typeface="Franklin Gothic"/>
              <a:sym typeface="Franklin Gothic"/>
            </a:endParaRPr>
          </a:p>
          <a:p>
            <a:pPr marL="91440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Unbroken period of AIS transmission</a:t>
            </a:r>
            <a:endParaRPr sz="1800">
              <a:solidFill>
                <a:srgbClr val="1A2835"/>
              </a:solidFill>
              <a:latin typeface="Franklin Gothic"/>
              <a:ea typeface="Franklin Gothic"/>
              <a:cs typeface="Franklin Gothic"/>
              <a:sym typeface="Franklin Gothic"/>
            </a:endParaRPr>
          </a:p>
          <a:p>
            <a:pPr marL="91440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Included scaled parameters for speed, heading, and positioning</a:t>
            </a:r>
            <a:endParaRPr/>
          </a:p>
        </p:txBody>
      </p:sp>
      <p:pic>
        <p:nvPicPr>
          <p:cNvPr id="159" name="Google Shape;159;g2cde7b6bdab_0_38"/>
          <p:cNvPicPr preferRelativeResize="0"/>
          <p:nvPr/>
        </p:nvPicPr>
        <p:blipFill>
          <a:blip r:embed="rId4">
            <a:alphaModFix/>
          </a:blip>
          <a:stretch>
            <a:fillRect/>
          </a:stretch>
        </p:blipFill>
        <p:spPr>
          <a:xfrm rot="916289">
            <a:off x="3650849" y="3283454"/>
            <a:ext cx="1916003" cy="1916018"/>
          </a:xfrm>
          <a:prstGeom prst="rect">
            <a:avLst/>
          </a:prstGeom>
          <a:noFill/>
          <a:ln>
            <a:noFill/>
          </a:ln>
        </p:spPr>
      </p:pic>
      <p:sp>
        <p:nvSpPr>
          <p:cNvPr id="160" name="Google Shape;160;g2cde7b6bdab_0_38"/>
          <p:cNvSpPr txBox="1"/>
          <p:nvPr/>
        </p:nvSpPr>
        <p:spPr>
          <a:xfrm>
            <a:off x="5523550" y="1196000"/>
            <a:ext cx="3354600" cy="2734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latin typeface="Franklin Gothic"/>
              <a:ea typeface="Franklin Gothic"/>
              <a:cs typeface="Franklin Gothic"/>
              <a:sym typeface="Franklin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164"/>
        <p:cNvGrpSpPr/>
        <p:nvPr/>
      </p:nvGrpSpPr>
      <p:grpSpPr>
        <a:xfrm>
          <a:off x="0" y="0"/>
          <a:ext cx="0" cy="0"/>
          <a:chOff x="0" y="0"/>
          <a:chExt cx="0" cy="0"/>
        </a:xfrm>
      </p:grpSpPr>
      <p:pic>
        <p:nvPicPr>
          <p:cNvPr id="165" name="Google Shape;165;g2cfd8a664b9_0_42"/>
          <p:cNvPicPr preferRelativeResize="0"/>
          <p:nvPr/>
        </p:nvPicPr>
        <p:blipFill rotWithShape="1">
          <a:blip r:embed="rId3">
            <a:alphaModFix/>
          </a:blip>
          <a:srcRect/>
          <a:stretch/>
        </p:blipFill>
        <p:spPr>
          <a:xfrm>
            <a:off x="291150" y="4697975"/>
            <a:ext cx="1682658" cy="127650"/>
          </a:xfrm>
          <a:prstGeom prst="rect">
            <a:avLst/>
          </a:prstGeom>
          <a:noFill/>
          <a:ln>
            <a:noFill/>
          </a:ln>
        </p:spPr>
      </p:pic>
      <p:sp>
        <p:nvSpPr>
          <p:cNvPr id="166" name="Google Shape;166;g2cfd8a664b9_0_42"/>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1A2835"/>
                </a:solidFill>
                <a:latin typeface="Franklin Gothic"/>
                <a:ea typeface="Franklin Gothic"/>
                <a:cs typeface="Franklin Gothic"/>
                <a:sym typeface="Franklin Gothic"/>
              </a:rPr>
              <a:t>Pseudo-Labelling</a:t>
            </a:r>
            <a:endParaRPr sz="4800" b="1" i="0" u="none" strike="noStrike" cap="none">
              <a:solidFill>
                <a:schemeClr val="dk1"/>
              </a:solidFill>
              <a:latin typeface="Franklin Gothic"/>
              <a:ea typeface="Franklin Gothic"/>
              <a:cs typeface="Franklin Gothic"/>
              <a:sym typeface="Franklin Gothic"/>
            </a:endParaRPr>
          </a:p>
        </p:txBody>
      </p:sp>
      <p:sp>
        <p:nvSpPr>
          <p:cNvPr id="167" name="Google Shape;167;g2cfd8a664b9_0_42"/>
          <p:cNvSpPr txBox="1"/>
          <p:nvPr/>
        </p:nvSpPr>
        <p:spPr>
          <a:xfrm>
            <a:off x="196800" y="1413675"/>
            <a:ext cx="6682200" cy="3124200"/>
          </a:xfrm>
          <a:prstGeom prst="rect">
            <a:avLst/>
          </a:prstGeom>
          <a:noFill/>
          <a:ln>
            <a:noFill/>
          </a:ln>
        </p:spPr>
        <p:txBody>
          <a:bodyPr spcFirstLastPara="1" wrap="square" lIns="91425" tIns="91425" rIns="91425" bIns="91425" anchor="ctr" anchorCtr="0">
            <a:noAutofit/>
          </a:bodyPr>
          <a:lstStyle/>
          <a:p>
            <a:pPr marL="45720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AIS dataset is unlabelled</a:t>
            </a:r>
            <a:endParaRPr sz="1800">
              <a:solidFill>
                <a:srgbClr val="1A2835"/>
              </a:solidFill>
              <a:latin typeface="Franklin Gothic"/>
              <a:ea typeface="Franklin Gothic"/>
              <a:cs typeface="Franklin Gothic"/>
              <a:sym typeface="Franklin Gothic"/>
            </a:endParaRPr>
          </a:p>
          <a:p>
            <a:pPr marL="91440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Select models utilized pseudo-labels for training</a:t>
            </a:r>
            <a:endParaRPr sz="1800">
              <a:solidFill>
                <a:srgbClr val="1A2835"/>
              </a:solidFill>
              <a:latin typeface="Franklin Gothic"/>
              <a:ea typeface="Franklin Gothic"/>
              <a:cs typeface="Franklin Gothic"/>
              <a:sym typeface="Franklin Gothic"/>
            </a:endParaRPr>
          </a:p>
          <a:p>
            <a:pPr marL="45720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Pseudo-labelled confident points based on ‘red flag’ conditions </a:t>
            </a:r>
            <a:endParaRPr sz="1800">
              <a:solidFill>
                <a:srgbClr val="1A2835"/>
              </a:solidFill>
              <a:latin typeface="Franklin Gothic"/>
              <a:ea typeface="Franklin Gothic"/>
              <a:cs typeface="Franklin Gothic"/>
              <a:sym typeface="Franklin Gothic"/>
            </a:endParaRPr>
          </a:p>
          <a:p>
            <a:pPr marL="91440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Illegal: Bad </a:t>
            </a:r>
            <a:r>
              <a:rPr lang="en" sz="1800" i="1">
                <a:solidFill>
                  <a:srgbClr val="1A2835"/>
                </a:solidFill>
                <a:latin typeface="Franklin Gothic"/>
                <a:ea typeface="Franklin Gothic"/>
                <a:cs typeface="Franklin Gothic"/>
                <a:sym typeface="Franklin Gothic"/>
              </a:rPr>
              <a:t>net_name </a:t>
            </a:r>
            <a:r>
              <a:rPr lang="en" sz="1800">
                <a:solidFill>
                  <a:srgbClr val="1A2835"/>
                </a:solidFill>
                <a:latin typeface="Franklin Gothic"/>
                <a:ea typeface="Franklin Gothic"/>
                <a:cs typeface="Franklin Gothic"/>
                <a:sym typeface="Franklin Gothic"/>
              </a:rPr>
              <a:t>and ≥ 3 total red flags</a:t>
            </a:r>
            <a:endParaRPr sz="1800">
              <a:solidFill>
                <a:srgbClr val="1A2835"/>
              </a:solidFill>
              <a:latin typeface="Franklin Gothic"/>
              <a:ea typeface="Franklin Gothic"/>
              <a:cs typeface="Franklin Gothic"/>
              <a:sym typeface="Franklin Gothic"/>
            </a:endParaRPr>
          </a:p>
          <a:p>
            <a:pPr marL="91440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Legal: No red flags</a:t>
            </a:r>
            <a:endParaRPr sz="1800">
              <a:solidFill>
                <a:srgbClr val="1A2835"/>
              </a:solidFill>
              <a:latin typeface="Franklin Gothic"/>
              <a:ea typeface="Franklin Gothic"/>
              <a:cs typeface="Franklin Gothic"/>
              <a:sym typeface="Franklin Gothic"/>
            </a:endParaRPr>
          </a:p>
          <a:p>
            <a:pPr marL="457200" marR="0" lvl="0" indent="-228600" algn="l" rtl="0">
              <a:lnSpc>
                <a:spcPct val="150000"/>
              </a:lnSpc>
              <a:spcBef>
                <a:spcPts val="0"/>
              </a:spcBef>
              <a:spcAft>
                <a:spcPts val="0"/>
              </a:spcAft>
              <a:buClr>
                <a:srgbClr val="E57200"/>
              </a:buClr>
              <a:buSzPts val="2020"/>
              <a:buFont typeface="Franklin Gothic"/>
              <a:buNone/>
            </a:pPr>
            <a:endParaRPr sz="2020" b="0" i="0" u="none" strike="noStrike" cap="none">
              <a:solidFill>
                <a:srgbClr val="1A2835"/>
              </a:solidFill>
              <a:latin typeface="Franklin Gothic"/>
              <a:ea typeface="Franklin Gothic"/>
              <a:cs typeface="Franklin Gothic"/>
              <a:sym typeface="Franklin Gothic"/>
            </a:endParaRPr>
          </a:p>
        </p:txBody>
      </p:sp>
      <p:pic>
        <p:nvPicPr>
          <p:cNvPr id="168" name="Google Shape;168;g2cfd8a664b9_0_42"/>
          <p:cNvPicPr preferRelativeResize="0"/>
          <p:nvPr/>
        </p:nvPicPr>
        <p:blipFill>
          <a:blip r:embed="rId4">
            <a:alphaModFix/>
          </a:blip>
          <a:stretch>
            <a:fillRect/>
          </a:stretch>
        </p:blipFill>
        <p:spPr>
          <a:xfrm>
            <a:off x="6209250" y="1605750"/>
            <a:ext cx="2609475" cy="210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pic>
        <p:nvPicPr>
          <p:cNvPr id="173" name="Google Shape;173;g2cde7b6bdab_0_50"/>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74" name="Google Shape;174;g2cde7b6bdab_0_50"/>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1A2835"/>
                </a:solidFill>
                <a:latin typeface="Franklin Gothic"/>
                <a:ea typeface="Franklin Gothic"/>
                <a:cs typeface="Franklin Gothic"/>
                <a:sym typeface="Franklin Gothic"/>
              </a:rPr>
              <a:t>Approaches</a:t>
            </a:r>
            <a:endParaRPr sz="4800" b="1" i="0" u="none" strike="noStrike" cap="none">
              <a:solidFill>
                <a:schemeClr val="dk1"/>
              </a:solidFill>
              <a:latin typeface="Franklin Gothic"/>
              <a:ea typeface="Franklin Gothic"/>
              <a:cs typeface="Franklin Gothic"/>
              <a:sym typeface="Franklin Gothic"/>
            </a:endParaRPr>
          </a:p>
        </p:txBody>
      </p:sp>
      <p:sp>
        <p:nvSpPr>
          <p:cNvPr id="175" name="Google Shape;175;g2cde7b6bdab_0_50"/>
          <p:cNvSpPr txBox="1"/>
          <p:nvPr/>
        </p:nvSpPr>
        <p:spPr>
          <a:xfrm>
            <a:off x="1163125" y="961250"/>
            <a:ext cx="6833100" cy="3560100"/>
          </a:xfrm>
          <a:prstGeom prst="rect">
            <a:avLst/>
          </a:prstGeom>
          <a:solidFill>
            <a:srgbClr val="E572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lt1"/>
              </a:solidFill>
              <a:latin typeface="Franklin Gothic"/>
              <a:ea typeface="Franklin Gothic"/>
              <a:cs typeface="Franklin Gothic"/>
              <a:sym typeface="Franklin Gothic"/>
            </a:endParaRPr>
          </a:p>
        </p:txBody>
      </p:sp>
      <p:sp>
        <p:nvSpPr>
          <p:cNvPr id="176" name="Google Shape;176;g2cde7b6bdab_0_50"/>
          <p:cNvSpPr txBox="1"/>
          <p:nvPr/>
        </p:nvSpPr>
        <p:spPr>
          <a:xfrm>
            <a:off x="1240675" y="1033688"/>
            <a:ext cx="6667500" cy="3400200"/>
          </a:xfrm>
          <a:prstGeom prst="rect">
            <a:avLst/>
          </a:prstGeom>
          <a:solidFill>
            <a:srgbClr val="EFF2F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AutoNum type="arabicPeriod"/>
            </a:pPr>
            <a:r>
              <a:rPr lang="en" sz="1800" b="1">
                <a:solidFill>
                  <a:srgbClr val="1A2835"/>
                </a:solidFill>
                <a:latin typeface="Franklin Gothic"/>
                <a:ea typeface="Franklin Gothic"/>
                <a:cs typeface="Franklin Gothic"/>
                <a:sym typeface="Franklin Gothic"/>
              </a:rPr>
              <a:t>Unsupervised clustering</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SzPts val="1800"/>
              <a:buFont typeface="Franklin Gothic"/>
              <a:buChar char="○"/>
            </a:pPr>
            <a:r>
              <a:rPr lang="en" sz="1800">
                <a:solidFill>
                  <a:srgbClr val="1A2835"/>
                </a:solidFill>
                <a:latin typeface="Franklin Gothic"/>
                <a:ea typeface="Franklin Gothic"/>
                <a:cs typeface="Franklin Gothic"/>
                <a:sym typeface="Franklin Gothic"/>
              </a:rPr>
              <a:t>Hierarchical Density-Based Spatial Clustering of Applications with Noise (HDBSCAN) </a:t>
            </a:r>
            <a:endParaRPr sz="1800" b="0" i="0" u="none" strike="noStrike" cap="none">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AutoNum type="arabicPeriod"/>
            </a:pPr>
            <a:r>
              <a:rPr lang="en" sz="1800" b="1">
                <a:solidFill>
                  <a:srgbClr val="1A2835"/>
                </a:solidFill>
                <a:latin typeface="Franklin Gothic"/>
                <a:ea typeface="Franklin Gothic"/>
                <a:cs typeface="Franklin Gothic"/>
                <a:sym typeface="Franklin Gothic"/>
              </a:rPr>
              <a:t>Semi-supervised classification </a:t>
            </a:r>
            <a:endParaRPr sz="1800" b="1">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SzPts val="1800"/>
              <a:buFont typeface="Franklin Gothic"/>
              <a:buChar char="○"/>
            </a:pPr>
            <a:r>
              <a:rPr lang="en" sz="1800">
                <a:solidFill>
                  <a:srgbClr val="1A2835"/>
                </a:solidFill>
                <a:latin typeface="Franklin Gothic"/>
                <a:ea typeface="Franklin Gothic"/>
                <a:cs typeface="Franklin Gothic"/>
                <a:sym typeface="Franklin Gothic"/>
              </a:rPr>
              <a:t>eXtreme Gradient Boosted trees (XGBoost) and Artificial Neural Network (ANN)</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AutoNum type="arabicPeriod"/>
            </a:pPr>
            <a:r>
              <a:rPr lang="en" sz="1800" b="1">
                <a:solidFill>
                  <a:srgbClr val="1A2835"/>
                </a:solidFill>
                <a:latin typeface="Franklin Gothic"/>
                <a:ea typeface="Franklin Gothic"/>
                <a:cs typeface="Franklin Gothic"/>
                <a:sym typeface="Franklin Gothic"/>
              </a:rPr>
              <a:t>Supervised classification</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SzPts val="1800"/>
              <a:buFont typeface="Franklin Gothic"/>
              <a:buChar char="○"/>
            </a:pPr>
            <a:r>
              <a:rPr lang="en" sz="1800">
                <a:solidFill>
                  <a:srgbClr val="1A2835"/>
                </a:solidFill>
                <a:latin typeface="Franklin Gothic"/>
                <a:ea typeface="Franklin Gothic"/>
                <a:cs typeface="Franklin Gothic"/>
                <a:sym typeface="Franklin Gothic"/>
              </a:rPr>
              <a:t>ANN</a:t>
            </a:r>
            <a:endParaRPr sz="2020" b="0" i="0" u="none" strike="noStrike" cap="none">
              <a:solidFill>
                <a:srgbClr val="1A2835"/>
              </a:solidFill>
              <a:latin typeface="Franklin Gothic"/>
              <a:ea typeface="Franklin Gothic"/>
              <a:cs typeface="Franklin Gothic"/>
              <a:sym typeface="Frankli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pic>
        <p:nvPicPr>
          <p:cNvPr id="181" name="Google Shape;181;g2cde7b6bdab_0_62"/>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82" name="Google Shape;182;g2cde7b6bdab_0_62"/>
          <p:cNvSpPr txBox="1">
            <a:spLocks noGrp="1"/>
          </p:cNvSpPr>
          <p:nvPr>
            <p:ph type="title"/>
          </p:nvPr>
        </p:nvSpPr>
        <p:spPr>
          <a:xfrm>
            <a:off x="686388" y="2111574"/>
            <a:ext cx="7888500" cy="1354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a:solidFill>
                  <a:srgbClr val="000000"/>
                </a:solidFill>
              </a:rPr>
              <a:t>Models</a:t>
            </a:r>
            <a:endParaRPr>
              <a:solidFill>
                <a:srgbClr val="000000"/>
              </a:solidFill>
            </a:endParaRPr>
          </a:p>
        </p:txBody>
      </p:sp>
      <p:sp>
        <p:nvSpPr>
          <p:cNvPr id="183" name="Google Shape;183;g2cde7b6bdab_0_62"/>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 name="Google Shape;184;g2cde7b6bdab_0_62"/>
          <p:cNvPicPr preferRelativeResize="0"/>
          <p:nvPr/>
        </p:nvPicPr>
        <p:blipFill rotWithShape="1">
          <a:blip r:embed="rId5">
            <a:alphaModFix/>
          </a:blip>
          <a:srcRect l="6289" t="49623" r="52765" b="23958"/>
          <a:stretch/>
        </p:blipFill>
        <p:spPr>
          <a:xfrm>
            <a:off x="2722050" y="2571750"/>
            <a:ext cx="1222374" cy="525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pic>
        <p:nvPicPr>
          <p:cNvPr id="189" name="Google Shape;189;g2cde7b6bdab_0_69"/>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90" name="Google Shape;190;g2cde7b6bdab_0_69"/>
          <p:cNvSpPr txBox="1"/>
          <p:nvPr/>
        </p:nvSpPr>
        <p:spPr>
          <a:xfrm>
            <a:off x="502920" y="301752"/>
            <a:ext cx="45411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1A2835"/>
                </a:solidFill>
                <a:latin typeface="Franklin Gothic"/>
                <a:ea typeface="Franklin Gothic"/>
                <a:cs typeface="Franklin Gothic"/>
                <a:sym typeface="Franklin Gothic"/>
              </a:rPr>
              <a:t>Unsupervised Clustering</a:t>
            </a:r>
            <a:endParaRPr sz="4800" b="1" i="0" u="none" strike="noStrike" cap="none">
              <a:solidFill>
                <a:schemeClr val="dk1"/>
              </a:solidFill>
              <a:latin typeface="Franklin Gothic"/>
              <a:ea typeface="Franklin Gothic"/>
              <a:cs typeface="Franklin Gothic"/>
              <a:sym typeface="Franklin Gothic"/>
            </a:endParaRPr>
          </a:p>
        </p:txBody>
      </p:sp>
      <p:sp>
        <p:nvSpPr>
          <p:cNvPr id="191" name="Google Shape;191;g2cde7b6bdab_0_69"/>
          <p:cNvSpPr txBox="1"/>
          <p:nvPr/>
        </p:nvSpPr>
        <p:spPr>
          <a:xfrm>
            <a:off x="597775" y="1605725"/>
            <a:ext cx="6373500" cy="22167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Treats dataset as </a:t>
            </a:r>
            <a:r>
              <a:rPr lang="en" sz="1800" u="sng">
                <a:solidFill>
                  <a:srgbClr val="1A2835"/>
                </a:solidFill>
                <a:latin typeface="Franklin Gothic"/>
                <a:ea typeface="Franklin Gothic"/>
                <a:cs typeface="Franklin Gothic"/>
                <a:sym typeface="Franklin Gothic"/>
              </a:rPr>
              <a:t>truly unlabelled</a:t>
            </a:r>
            <a:endParaRPr sz="1800" u="sng">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Clustering with HDBSCAN</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2 clustering iterations</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After first round new score is built:</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Aggregates mean red flag score of each cluster onto respective observations</a:t>
            </a:r>
            <a:endParaRPr sz="1800">
              <a:solidFill>
                <a:srgbClr val="1A2835"/>
              </a:solidFill>
              <a:latin typeface="Franklin Gothic"/>
              <a:ea typeface="Franklin Gothic"/>
              <a:cs typeface="Franklin Gothic"/>
              <a:sym typeface="Franklin Gothic"/>
            </a:endParaRPr>
          </a:p>
        </p:txBody>
      </p:sp>
      <p:pic>
        <p:nvPicPr>
          <p:cNvPr id="192" name="Google Shape;192;g2cde7b6bdab_0_69"/>
          <p:cNvPicPr preferRelativeResize="0"/>
          <p:nvPr/>
        </p:nvPicPr>
        <p:blipFill>
          <a:blip r:embed="rId5">
            <a:alphaModFix/>
          </a:blip>
          <a:stretch>
            <a:fillRect/>
          </a:stretch>
        </p:blipFill>
        <p:spPr>
          <a:xfrm flipH="1">
            <a:off x="4710576" y="238188"/>
            <a:ext cx="2856699" cy="829075"/>
          </a:xfrm>
          <a:prstGeom prst="rect">
            <a:avLst/>
          </a:prstGeom>
          <a:noFill/>
          <a:ln>
            <a:noFill/>
          </a:ln>
        </p:spPr>
      </p:pic>
      <p:pic>
        <p:nvPicPr>
          <p:cNvPr id="193" name="Google Shape;193;g2cde7b6bdab_0_69"/>
          <p:cNvPicPr preferRelativeResize="0"/>
          <p:nvPr/>
        </p:nvPicPr>
        <p:blipFill>
          <a:blip r:embed="rId5">
            <a:alphaModFix/>
          </a:blip>
          <a:stretch>
            <a:fillRect/>
          </a:stretch>
        </p:blipFill>
        <p:spPr>
          <a:xfrm flipH="1">
            <a:off x="-2258924" y="187913"/>
            <a:ext cx="2856699" cy="829075"/>
          </a:xfrm>
          <a:prstGeom prst="rect">
            <a:avLst/>
          </a:prstGeom>
          <a:noFill/>
          <a:ln>
            <a:noFill/>
          </a:ln>
        </p:spPr>
      </p:pic>
      <p:pic>
        <p:nvPicPr>
          <p:cNvPr id="194" name="Google Shape;194;g2cde7b6bdab_0_69"/>
          <p:cNvPicPr preferRelativeResize="0"/>
          <p:nvPr/>
        </p:nvPicPr>
        <p:blipFill>
          <a:blip r:embed="rId5">
            <a:alphaModFix/>
          </a:blip>
          <a:stretch>
            <a:fillRect/>
          </a:stretch>
        </p:blipFill>
        <p:spPr>
          <a:xfrm flipH="1">
            <a:off x="7233201" y="238188"/>
            <a:ext cx="2856699" cy="829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198"/>
        <p:cNvGrpSpPr/>
        <p:nvPr/>
      </p:nvGrpSpPr>
      <p:grpSpPr>
        <a:xfrm>
          <a:off x="0" y="0"/>
          <a:ext cx="0" cy="0"/>
          <a:chOff x="0" y="0"/>
          <a:chExt cx="0" cy="0"/>
        </a:xfrm>
      </p:grpSpPr>
      <p:pic>
        <p:nvPicPr>
          <p:cNvPr id="199" name="Google Shape;199;g2cde7b6bdab_0_93"/>
          <p:cNvPicPr preferRelativeResize="0"/>
          <p:nvPr/>
        </p:nvPicPr>
        <p:blipFill>
          <a:blip r:embed="rId3">
            <a:alphaModFix/>
          </a:blip>
          <a:stretch>
            <a:fillRect/>
          </a:stretch>
        </p:blipFill>
        <p:spPr>
          <a:xfrm flipH="1">
            <a:off x="7030224" y="2923200"/>
            <a:ext cx="1974601" cy="2113625"/>
          </a:xfrm>
          <a:prstGeom prst="rect">
            <a:avLst/>
          </a:prstGeom>
          <a:noFill/>
          <a:ln>
            <a:noFill/>
          </a:ln>
        </p:spPr>
      </p:pic>
      <p:pic>
        <p:nvPicPr>
          <p:cNvPr id="200" name="Google Shape;200;g2cde7b6bdab_0_93"/>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01" name="Google Shape;201;g2cde7b6bdab_0_93"/>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Unsupervised Clustering Results </a:t>
            </a:r>
            <a:endParaRPr sz="4800" b="1" i="0" u="none" strike="noStrike" cap="none">
              <a:solidFill>
                <a:srgbClr val="232D4B"/>
              </a:solidFill>
              <a:latin typeface="Franklin Gothic"/>
              <a:ea typeface="Franklin Gothic"/>
              <a:cs typeface="Franklin Gothic"/>
              <a:sym typeface="Franklin Gothic"/>
            </a:endParaRPr>
          </a:p>
        </p:txBody>
      </p:sp>
      <p:sp>
        <p:nvSpPr>
          <p:cNvPr id="202" name="Google Shape;202;g2cde7b6bdab_0_93"/>
          <p:cNvSpPr txBox="1"/>
          <p:nvPr/>
        </p:nvSpPr>
        <p:spPr>
          <a:xfrm>
            <a:off x="365760" y="1478280"/>
            <a:ext cx="5212200" cy="28497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3 primary clusters identified</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Reflect 36.2% of total trips in dataset</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Includes 1% of observations with valid </a:t>
            </a:r>
            <a:r>
              <a:rPr lang="en" sz="1800" i="1">
                <a:solidFill>
                  <a:srgbClr val="1A2835"/>
                </a:solidFill>
                <a:latin typeface="Franklin Gothic"/>
                <a:ea typeface="Franklin Gothic"/>
                <a:cs typeface="Franklin Gothic"/>
                <a:sym typeface="Franklin Gothic"/>
              </a:rPr>
              <a:t>net_name</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The developed features may be valid indicators of IUU activity that cannot be detected with naming conventions alone</a:t>
            </a:r>
            <a:endParaRPr sz="1800">
              <a:solidFill>
                <a:srgbClr val="1A2835"/>
              </a:solidFill>
              <a:latin typeface="Franklin Gothic"/>
              <a:ea typeface="Franklin Gothic"/>
              <a:cs typeface="Franklin Gothic"/>
              <a:sym typeface="Franklin Gothic"/>
            </a:endParaRPr>
          </a:p>
          <a:p>
            <a:pPr marL="457200" marR="0" lvl="0" indent="-228600" algn="l" rtl="0">
              <a:lnSpc>
                <a:spcPct val="150000"/>
              </a:lnSpc>
              <a:spcBef>
                <a:spcPts val="0"/>
              </a:spcBef>
              <a:spcAft>
                <a:spcPts val="0"/>
              </a:spcAft>
              <a:buClr>
                <a:srgbClr val="E57200"/>
              </a:buClr>
              <a:buSzPts val="2020"/>
              <a:buFont typeface="Franklin Gothic"/>
              <a:buNone/>
            </a:pPr>
            <a:endParaRPr sz="1800" b="0" i="0" u="none" strike="noStrike" cap="none">
              <a:solidFill>
                <a:srgbClr val="1A2835"/>
              </a:solidFill>
              <a:latin typeface="Franklin Gothic"/>
              <a:ea typeface="Franklin Gothic"/>
              <a:cs typeface="Franklin Gothic"/>
              <a:sym typeface="Franklin Gothic"/>
            </a:endParaRPr>
          </a:p>
        </p:txBody>
      </p:sp>
      <p:sp>
        <p:nvSpPr>
          <p:cNvPr id="203" name="Google Shape;203;g2cde7b6bdab_0_93"/>
          <p:cNvSpPr txBox="1"/>
          <p:nvPr/>
        </p:nvSpPr>
        <p:spPr>
          <a:xfrm>
            <a:off x="5516100" y="1088650"/>
            <a:ext cx="3181800" cy="4872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en" sz="1200" b="1" i="1">
                <a:solidFill>
                  <a:srgbClr val="1A2835"/>
                </a:solidFill>
                <a:latin typeface="Franklin Gothic"/>
                <a:ea typeface="Franklin Gothic"/>
                <a:cs typeface="Franklin Gothic"/>
                <a:sym typeface="Franklin Gothic"/>
              </a:rPr>
              <a:t>Cluster Results Analyzed by net_name</a:t>
            </a:r>
            <a:endParaRPr sz="1200" b="1" i="1" u="none" strike="noStrike" cap="none">
              <a:solidFill>
                <a:srgbClr val="1A2835"/>
              </a:solidFill>
              <a:latin typeface="Franklin Gothic"/>
              <a:ea typeface="Franklin Gothic"/>
              <a:cs typeface="Franklin Gothic"/>
              <a:sym typeface="Franklin Gothic"/>
            </a:endParaRPr>
          </a:p>
        </p:txBody>
      </p:sp>
      <p:pic>
        <p:nvPicPr>
          <p:cNvPr id="204" name="Google Shape;204;g2cde7b6bdab_0_93"/>
          <p:cNvPicPr preferRelativeResize="0"/>
          <p:nvPr/>
        </p:nvPicPr>
        <p:blipFill>
          <a:blip r:embed="rId5">
            <a:alphaModFix/>
          </a:blip>
          <a:stretch>
            <a:fillRect/>
          </a:stretch>
        </p:blipFill>
        <p:spPr>
          <a:xfrm>
            <a:off x="5400187" y="1478277"/>
            <a:ext cx="3357176" cy="23936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208"/>
        <p:cNvGrpSpPr/>
        <p:nvPr/>
      </p:nvGrpSpPr>
      <p:grpSpPr>
        <a:xfrm>
          <a:off x="0" y="0"/>
          <a:ext cx="0" cy="0"/>
          <a:chOff x="0" y="0"/>
          <a:chExt cx="0" cy="0"/>
        </a:xfrm>
      </p:grpSpPr>
      <p:sp>
        <p:nvSpPr>
          <p:cNvPr id="209" name="Google Shape;209;g2cfb604625b_2_12"/>
          <p:cNvSpPr txBox="1"/>
          <p:nvPr/>
        </p:nvSpPr>
        <p:spPr>
          <a:xfrm>
            <a:off x="5635925" y="1275850"/>
            <a:ext cx="3285600" cy="3009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1"/>
              </a:solidFill>
              <a:latin typeface="Franklin Gothic"/>
              <a:ea typeface="Franklin Gothic"/>
              <a:cs typeface="Franklin Gothic"/>
              <a:sym typeface="Franklin Gothic"/>
            </a:endParaRPr>
          </a:p>
        </p:txBody>
      </p:sp>
      <p:sp>
        <p:nvSpPr>
          <p:cNvPr id="210" name="Google Shape;210;g2cfb604625b_2_12"/>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1A2835"/>
                </a:solidFill>
                <a:latin typeface="Franklin Gothic"/>
                <a:ea typeface="Franklin Gothic"/>
                <a:cs typeface="Franklin Gothic"/>
                <a:sym typeface="Franklin Gothic"/>
              </a:rPr>
              <a:t>Semi-Supervised Classification</a:t>
            </a:r>
            <a:endParaRPr sz="4800" b="1" i="0" u="none" strike="noStrike" cap="none">
              <a:solidFill>
                <a:schemeClr val="dk1"/>
              </a:solidFill>
              <a:latin typeface="Franklin Gothic"/>
              <a:ea typeface="Franklin Gothic"/>
              <a:cs typeface="Franklin Gothic"/>
              <a:sym typeface="Franklin Gothic"/>
            </a:endParaRPr>
          </a:p>
        </p:txBody>
      </p:sp>
      <p:sp>
        <p:nvSpPr>
          <p:cNvPr id="211" name="Google Shape;211;g2cfb604625b_2_12"/>
          <p:cNvSpPr txBox="1"/>
          <p:nvPr/>
        </p:nvSpPr>
        <p:spPr>
          <a:xfrm>
            <a:off x="388600" y="1381500"/>
            <a:ext cx="5208000" cy="33675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Small set of confident </a:t>
            </a:r>
            <a:r>
              <a:rPr lang="en" sz="1800" u="sng">
                <a:solidFill>
                  <a:srgbClr val="1A2835"/>
                </a:solidFill>
                <a:latin typeface="Franklin Gothic"/>
                <a:ea typeface="Franklin Gothic"/>
                <a:cs typeface="Franklin Gothic"/>
                <a:sym typeface="Franklin Gothic"/>
              </a:rPr>
              <a:t>pseudo-labelled</a:t>
            </a:r>
            <a:r>
              <a:rPr lang="en" sz="1800">
                <a:solidFill>
                  <a:srgbClr val="1A2835"/>
                </a:solidFill>
                <a:latin typeface="Franklin Gothic"/>
                <a:ea typeface="Franklin Gothic"/>
                <a:cs typeface="Franklin Gothic"/>
                <a:sym typeface="Franklin Gothic"/>
              </a:rPr>
              <a:t> points, other points are left unlabelled</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Model trained on sample of labelled AIS data </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Iteratively classifies unlabelled dataset if confident and retrains on updated labelled dataset</a:t>
            </a:r>
            <a:endParaRPr sz="1800">
              <a:latin typeface="Franklin Gothic"/>
              <a:ea typeface="Franklin Gothic"/>
              <a:cs typeface="Franklin Gothic"/>
              <a:sym typeface="Franklin Gothic"/>
            </a:endParaRPr>
          </a:p>
          <a:p>
            <a:pPr marL="457200" marR="0" lvl="0" indent="-228600" algn="l" rtl="0">
              <a:lnSpc>
                <a:spcPct val="150000"/>
              </a:lnSpc>
              <a:spcBef>
                <a:spcPts val="0"/>
              </a:spcBef>
              <a:spcAft>
                <a:spcPts val="0"/>
              </a:spcAft>
              <a:buClr>
                <a:srgbClr val="E57200"/>
              </a:buClr>
              <a:buSzPts val="2020"/>
              <a:buFont typeface="Franklin Gothic"/>
              <a:buNone/>
            </a:pPr>
            <a:endParaRPr sz="1800" i="0" u="none" strike="noStrike" cap="none">
              <a:solidFill>
                <a:srgbClr val="1A2835"/>
              </a:solidFill>
              <a:latin typeface="Franklin Gothic"/>
              <a:ea typeface="Franklin Gothic"/>
              <a:cs typeface="Franklin Gothic"/>
              <a:sym typeface="Franklin Gothic"/>
            </a:endParaRPr>
          </a:p>
        </p:txBody>
      </p:sp>
      <p:pic>
        <p:nvPicPr>
          <p:cNvPr id="212" name="Google Shape;212;g2cfb604625b_2_12"/>
          <p:cNvPicPr preferRelativeResize="0"/>
          <p:nvPr/>
        </p:nvPicPr>
        <p:blipFill rotWithShape="1">
          <a:blip r:embed="rId3">
            <a:alphaModFix/>
          </a:blip>
          <a:srcRect t="1343" b="1333"/>
          <a:stretch/>
        </p:blipFill>
        <p:spPr>
          <a:xfrm>
            <a:off x="5736798" y="1365096"/>
            <a:ext cx="3093452" cy="2823943"/>
          </a:xfrm>
          <a:prstGeom prst="rect">
            <a:avLst/>
          </a:prstGeom>
          <a:noFill/>
          <a:ln w="19050" cap="flat" cmpd="sng">
            <a:solidFill>
              <a:srgbClr val="E57200"/>
            </a:solidFill>
            <a:prstDash val="solid"/>
            <a:round/>
            <a:headEnd type="none" w="sm" len="sm"/>
            <a:tailEnd type="none" w="sm" len="sm"/>
          </a:ln>
        </p:spPr>
      </p:pic>
      <p:sp>
        <p:nvSpPr>
          <p:cNvPr id="213" name="Google Shape;213;g2cfb604625b_2_12"/>
          <p:cNvSpPr txBox="1"/>
          <p:nvPr/>
        </p:nvSpPr>
        <p:spPr>
          <a:xfrm>
            <a:off x="5687813" y="877900"/>
            <a:ext cx="3181800" cy="4872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en" sz="1200" b="1" i="1" dirty="0">
                <a:solidFill>
                  <a:schemeClr val="dk1"/>
                </a:solidFill>
                <a:latin typeface="Franklin Gothic"/>
                <a:ea typeface="Franklin Gothic"/>
                <a:cs typeface="Franklin Gothic"/>
                <a:sym typeface="Franklin Gothic"/>
              </a:rPr>
              <a:t>Workflow for </a:t>
            </a:r>
            <a:r>
              <a:rPr lang="en" sz="1200" b="1" i="1" err="1">
                <a:solidFill>
                  <a:schemeClr val="dk1"/>
                </a:solidFill>
                <a:latin typeface="Franklin Gothic"/>
                <a:ea typeface="Franklin Gothic"/>
                <a:cs typeface="Franklin Gothic"/>
                <a:sym typeface="Franklin Gothic"/>
              </a:rPr>
              <a:t>XGBoost</a:t>
            </a:r>
            <a:r>
              <a:rPr lang="en" sz="1200" b="1" i="1" dirty="0">
                <a:solidFill>
                  <a:schemeClr val="dk1"/>
                </a:solidFill>
                <a:latin typeface="Franklin Gothic"/>
                <a:ea typeface="Franklin Gothic"/>
                <a:cs typeface="Franklin Gothic"/>
                <a:sym typeface="Franklin Gothic"/>
              </a:rPr>
              <a:t> &amp; ANN</a:t>
            </a:r>
            <a:endParaRPr lang="en-US" sz="1200" b="1" i="1" u="none" strike="noStrike" cap="none" dirty="0">
              <a:solidFill>
                <a:schemeClr val="dk1"/>
              </a:solidFill>
              <a:latin typeface="Franklin Gothic"/>
              <a:ea typeface="Franklin Gothic"/>
              <a:cs typeface="Franklin Gothic"/>
            </a:endParaRPr>
          </a:p>
        </p:txBody>
      </p:sp>
      <p:pic>
        <p:nvPicPr>
          <p:cNvPr id="214" name="Google Shape;214;g2cfb604625b_2_12"/>
          <p:cNvPicPr preferRelativeResize="0"/>
          <p:nvPr/>
        </p:nvPicPr>
        <p:blipFill rotWithShape="1">
          <a:blip r:embed="rId4">
            <a:alphaModFix/>
          </a:blip>
          <a:srcRect/>
          <a:stretch/>
        </p:blipFill>
        <p:spPr>
          <a:xfrm>
            <a:off x="291150" y="4749000"/>
            <a:ext cx="1682658" cy="127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219" name="Google Shape;219;g2cf176133cf_0_14"/>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20" name="Google Shape;220;g2cf176133cf_0_14"/>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1A2835"/>
                </a:solidFill>
                <a:latin typeface="Franklin Gothic"/>
                <a:ea typeface="Franklin Gothic"/>
                <a:cs typeface="Franklin Gothic"/>
                <a:sym typeface="Franklin Gothic"/>
              </a:rPr>
              <a:t>Supervised Classification with ANN</a:t>
            </a:r>
            <a:endParaRPr sz="4800" b="1" i="0" u="none" strike="noStrike" cap="none">
              <a:solidFill>
                <a:schemeClr val="dk1"/>
              </a:solidFill>
              <a:latin typeface="Franklin Gothic"/>
              <a:ea typeface="Franklin Gothic"/>
              <a:cs typeface="Franklin Gothic"/>
              <a:sym typeface="Franklin Gothic"/>
            </a:endParaRPr>
          </a:p>
        </p:txBody>
      </p:sp>
      <p:sp>
        <p:nvSpPr>
          <p:cNvPr id="221" name="Google Shape;221;g2cf176133cf_0_14"/>
          <p:cNvSpPr txBox="1"/>
          <p:nvPr/>
        </p:nvSpPr>
        <p:spPr>
          <a:xfrm>
            <a:off x="1246810" y="1640059"/>
            <a:ext cx="6546000" cy="26835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Uses pseudo-labelled training data once to build model</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Simple ANN predicts binary classification for each AIS trip</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Same 4-layer ANN framework used for both semi and fully supervised models </a:t>
            </a:r>
            <a:endParaRPr sz="1800">
              <a:solidFill>
                <a:srgbClr val="1A2835"/>
              </a:solidFill>
              <a:latin typeface="Franklin Gothic"/>
              <a:ea typeface="Franklin Gothic"/>
              <a:cs typeface="Franklin Gothic"/>
              <a:sym typeface="Franklin Gothic"/>
            </a:endParaRPr>
          </a:p>
          <a:p>
            <a:pPr marL="457200" marR="0" lvl="0" indent="-228600" algn="l" rtl="0">
              <a:lnSpc>
                <a:spcPct val="150000"/>
              </a:lnSpc>
              <a:spcBef>
                <a:spcPts val="0"/>
              </a:spcBef>
              <a:spcAft>
                <a:spcPts val="0"/>
              </a:spcAft>
              <a:buClr>
                <a:srgbClr val="E57200"/>
              </a:buClr>
              <a:buSzPts val="2020"/>
              <a:buFont typeface="Franklin Gothic"/>
              <a:buNone/>
            </a:pPr>
            <a:endParaRPr sz="1800" b="0" i="0" u="none" strike="noStrike" cap="none">
              <a:solidFill>
                <a:srgbClr val="1A2835"/>
              </a:solidFill>
              <a:latin typeface="Franklin Gothic"/>
              <a:ea typeface="Franklin Gothic"/>
              <a:cs typeface="Franklin Gothic"/>
              <a:sym typeface="Franklin Gothic"/>
            </a:endParaRPr>
          </a:p>
        </p:txBody>
      </p:sp>
      <p:pic>
        <p:nvPicPr>
          <p:cNvPr id="222" name="Google Shape;222;g2cf176133cf_0_14"/>
          <p:cNvPicPr preferRelativeResize="0"/>
          <p:nvPr/>
        </p:nvPicPr>
        <p:blipFill rotWithShape="1">
          <a:blip r:embed="rId5">
            <a:alphaModFix/>
          </a:blip>
          <a:srcRect b="7655"/>
          <a:stretch/>
        </p:blipFill>
        <p:spPr>
          <a:xfrm rot="10034491">
            <a:off x="7254754" y="3096820"/>
            <a:ext cx="921668" cy="851119"/>
          </a:xfrm>
          <a:prstGeom prst="rect">
            <a:avLst/>
          </a:prstGeom>
          <a:noFill/>
          <a:ln>
            <a:noFill/>
          </a:ln>
        </p:spPr>
      </p:pic>
      <p:pic>
        <p:nvPicPr>
          <p:cNvPr id="223" name="Google Shape;223;g2cf176133cf_0_14"/>
          <p:cNvPicPr preferRelativeResize="0"/>
          <p:nvPr/>
        </p:nvPicPr>
        <p:blipFill rotWithShape="1">
          <a:blip r:embed="rId5">
            <a:alphaModFix/>
          </a:blip>
          <a:srcRect b="5908"/>
          <a:stretch/>
        </p:blipFill>
        <p:spPr>
          <a:xfrm rot="20818537">
            <a:off x="772250" y="1173904"/>
            <a:ext cx="921675" cy="867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pic>
        <p:nvPicPr>
          <p:cNvPr id="63" name="Google Shape;63;p2"/>
          <p:cNvPicPr preferRelativeResize="0"/>
          <p:nvPr/>
        </p:nvPicPr>
        <p:blipFill rotWithShape="1">
          <a:blip r:embed="rId3">
            <a:alphaModFix/>
          </a:blip>
          <a:srcRect/>
          <a:stretch/>
        </p:blipFill>
        <p:spPr>
          <a:xfrm>
            <a:off x="291150" y="4697975"/>
            <a:ext cx="1682658" cy="127650"/>
          </a:xfrm>
          <a:prstGeom prst="rect">
            <a:avLst/>
          </a:prstGeom>
          <a:noFill/>
          <a:ln>
            <a:noFill/>
          </a:ln>
        </p:spPr>
      </p:pic>
      <p:sp>
        <p:nvSpPr>
          <p:cNvPr id="64" name="Google Shape;64;p2"/>
          <p:cNvSpPr txBox="1">
            <a:spLocks noGrp="1"/>
          </p:cNvSpPr>
          <p:nvPr>
            <p:ph type="title"/>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4800"/>
              <a:buNone/>
            </a:pPr>
            <a:r>
              <a:rPr lang="en" sz="3200">
                <a:solidFill>
                  <a:srgbClr val="232D4B"/>
                </a:solidFill>
              </a:rPr>
              <a:t>Table of Contents</a:t>
            </a:r>
            <a:endParaRPr>
              <a:solidFill>
                <a:srgbClr val="232D4B"/>
              </a:solidFill>
            </a:endParaRPr>
          </a:p>
        </p:txBody>
      </p:sp>
      <p:sp>
        <p:nvSpPr>
          <p:cNvPr id="65" name="Google Shape;65;p2"/>
          <p:cNvSpPr/>
          <p:nvPr/>
        </p:nvSpPr>
        <p:spPr>
          <a:xfrm rot="10800000" flipH="1">
            <a:off x="802250" y="1144065"/>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
          <p:cNvSpPr txBox="1"/>
          <p:nvPr/>
        </p:nvSpPr>
        <p:spPr>
          <a:xfrm>
            <a:off x="624250" y="1165445"/>
            <a:ext cx="5212200" cy="3250500"/>
          </a:xfrm>
          <a:prstGeom prst="rect">
            <a:avLst/>
          </a:prstGeom>
          <a:noFill/>
          <a:ln>
            <a:noFill/>
          </a:ln>
        </p:spPr>
        <p:txBody>
          <a:bodyPr spcFirstLastPara="1" wrap="square" lIns="91425" tIns="91425" rIns="91425" bIns="91425" anchor="ctr" anchorCtr="0">
            <a:noAutofit/>
          </a:bodyPr>
          <a:lstStyle/>
          <a:p>
            <a:pPr marL="457200" marR="0" lvl="0" indent="0" algn="l" rtl="0">
              <a:lnSpc>
                <a:spcPct val="150000"/>
              </a:lnSpc>
              <a:spcBef>
                <a:spcPts val="0"/>
              </a:spcBef>
              <a:spcAft>
                <a:spcPts val="0"/>
              </a:spcAft>
              <a:buNone/>
            </a:pPr>
            <a:endParaRPr sz="2000">
              <a:solidFill>
                <a:srgbClr val="1A2835"/>
              </a:solidFill>
              <a:latin typeface="Franklin Gothic"/>
              <a:ea typeface="Franklin Gothic"/>
              <a:cs typeface="Franklin Gothic"/>
              <a:sym typeface="Franklin Gothic"/>
            </a:endParaRPr>
          </a:p>
          <a:p>
            <a:pPr marL="457200" marR="0" lvl="0" indent="-356870" algn="l" rtl="0">
              <a:lnSpc>
                <a:spcPct val="150000"/>
              </a:lnSpc>
              <a:spcBef>
                <a:spcPts val="0"/>
              </a:spcBef>
              <a:spcAft>
                <a:spcPts val="0"/>
              </a:spcAft>
              <a:buClr>
                <a:srgbClr val="E57200"/>
              </a:buClr>
              <a:buSzPts val="2020"/>
              <a:buFont typeface="Franklin Gothic"/>
              <a:buChar char="●"/>
            </a:pPr>
            <a:r>
              <a:rPr lang="en" sz="2000">
                <a:solidFill>
                  <a:srgbClr val="1A2835"/>
                </a:solidFill>
                <a:latin typeface="Franklin Gothic"/>
                <a:ea typeface="Franklin Gothic"/>
                <a:cs typeface="Franklin Gothic"/>
                <a:sym typeface="Franklin Gothic"/>
              </a:rPr>
              <a:t>Stakeholders</a:t>
            </a:r>
            <a:endParaRPr sz="2000">
              <a:solidFill>
                <a:srgbClr val="1A2835"/>
              </a:solidFill>
              <a:latin typeface="Franklin Gothic"/>
              <a:ea typeface="Franklin Gothic"/>
              <a:cs typeface="Franklin Gothic"/>
              <a:sym typeface="Franklin Gothic"/>
            </a:endParaRPr>
          </a:p>
          <a:p>
            <a:pPr marL="457200" marR="0" lvl="0" indent="-356870" algn="l" rtl="0">
              <a:lnSpc>
                <a:spcPct val="150000"/>
              </a:lnSpc>
              <a:spcBef>
                <a:spcPts val="0"/>
              </a:spcBef>
              <a:spcAft>
                <a:spcPts val="0"/>
              </a:spcAft>
              <a:buClr>
                <a:srgbClr val="E57200"/>
              </a:buClr>
              <a:buSzPts val="2020"/>
              <a:buFont typeface="Franklin Gothic"/>
              <a:buChar char="●"/>
            </a:pPr>
            <a:r>
              <a:rPr lang="en" sz="2000">
                <a:solidFill>
                  <a:srgbClr val="1A2835"/>
                </a:solidFill>
                <a:latin typeface="Franklin Gothic"/>
                <a:ea typeface="Franklin Gothic"/>
                <a:cs typeface="Franklin Gothic"/>
                <a:sym typeface="Franklin Gothic"/>
              </a:rPr>
              <a:t>Background and Motivation</a:t>
            </a:r>
            <a:endParaRPr sz="2000">
              <a:solidFill>
                <a:srgbClr val="1A2835"/>
              </a:solidFill>
              <a:latin typeface="Franklin Gothic"/>
              <a:ea typeface="Franklin Gothic"/>
              <a:cs typeface="Franklin Gothic"/>
              <a:sym typeface="Franklin Gothic"/>
            </a:endParaRPr>
          </a:p>
          <a:p>
            <a:pPr marL="457200" marR="0" lvl="0" indent="-356870" algn="l" rtl="0">
              <a:lnSpc>
                <a:spcPct val="150000"/>
              </a:lnSpc>
              <a:spcBef>
                <a:spcPts val="0"/>
              </a:spcBef>
              <a:spcAft>
                <a:spcPts val="0"/>
              </a:spcAft>
              <a:buClr>
                <a:srgbClr val="E57200"/>
              </a:buClr>
              <a:buSzPts val="2020"/>
              <a:buFont typeface="Franklin Gothic"/>
              <a:buChar char="●"/>
            </a:pPr>
            <a:r>
              <a:rPr lang="en" sz="2000">
                <a:solidFill>
                  <a:srgbClr val="1A2835"/>
                </a:solidFill>
                <a:latin typeface="Franklin Gothic"/>
                <a:ea typeface="Franklin Gothic"/>
                <a:cs typeface="Franklin Gothic"/>
                <a:sym typeface="Franklin Gothic"/>
              </a:rPr>
              <a:t>Data Discussion</a:t>
            </a:r>
            <a:endParaRPr sz="2000">
              <a:solidFill>
                <a:srgbClr val="1A2835"/>
              </a:solidFill>
              <a:latin typeface="Franklin Gothic"/>
              <a:ea typeface="Franklin Gothic"/>
              <a:cs typeface="Franklin Gothic"/>
              <a:sym typeface="Franklin Gothic"/>
            </a:endParaRPr>
          </a:p>
          <a:p>
            <a:pPr marL="457200" marR="0" lvl="0" indent="-356870" algn="l" rtl="0">
              <a:lnSpc>
                <a:spcPct val="150000"/>
              </a:lnSpc>
              <a:spcBef>
                <a:spcPts val="0"/>
              </a:spcBef>
              <a:spcAft>
                <a:spcPts val="0"/>
              </a:spcAft>
              <a:buClr>
                <a:srgbClr val="E57200"/>
              </a:buClr>
              <a:buSzPts val="2020"/>
              <a:buFont typeface="Franklin Gothic"/>
              <a:buChar char="●"/>
            </a:pPr>
            <a:r>
              <a:rPr lang="en" sz="2000">
                <a:solidFill>
                  <a:srgbClr val="1A2835"/>
                </a:solidFill>
                <a:latin typeface="Franklin Gothic"/>
                <a:ea typeface="Franklin Gothic"/>
                <a:cs typeface="Franklin Gothic"/>
                <a:sym typeface="Franklin Gothic"/>
              </a:rPr>
              <a:t>Assumptions and Limitations</a:t>
            </a:r>
            <a:endParaRPr sz="2000">
              <a:solidFill>
                <a:srgbClr val="1A2835"/>
              </a:solidFill>
              <a:latin typeface="Franklin Gothic"/>
              <a:ea typeface="Franklin Gothic"/>
              <a:cs typeface="Franklin Gothic"/>
              <a:sym typeface="Franklin Gothic"/>
            </a:endParaRPr>
          </a:p>
          <a:p>
            <a:pPr marL="457200" marR="0" lvl="0" indent="-355600" algn="l" rtl="0">
              <a:lnSpc>
                <a:spcPct val="150000"/>
              </a:lnSpc>
              <a:spcBef>
                <a:spcPts val="0"/>
              </a:spcBef>
              <a:spcAft>
                <a:spcPts val="0"/>
              </a:spcAft>
              <a:buClr>
                <a:srgbClr val="E57200"/>
              </a:buClr>
              <a:buSzPts val="2000"/>
              <a:buFont typeface="Franklin Gothic"/>
              <a:buChar char="●"/>
            </a:pPr>
            <a:r>
              <a:rPr lang="en" sz="2000">
                <a:solidFill>
                  <a:srgbClr val="1A2835"/>
                </a:solidFill>
                <a:latin typeface="Franklin Gothic"/>
                <a:ea typeface="Franklin Gothic"/>
                <a:cs typeface="Franklin Gothic"/>
                <a:sym typeface="Franklin Gothic"/>
              </a:rPr>
              <a:t>Methodology</a:t>
            </a:r>
            <a:endParaRPr sz="2000">
              <a:solidFill>
                <a:srgbClr val="1A2835"/>
              </a:solidFill>
              <a:latin typeface="Franklin Gothic"/>
              <a:ea typeface="Franklin Gothic"/>
              <a:cs typeface="Franklin Gothic"/>
              <a:sym typeface="Franklin Gothic"/>
            </a:endParaRPr>
          </a:p>
          <a:p>
            <a:pPr marL="457200" marR="0" lvl="0" indent="-356870" algn="l" rtl="0">
              <a:lnSpc>
                <a:spcPct val="150000"/>
              </a:lnSpc>
              <a:spcBef>
                <a:spcPts val="0"/>
              </a:spcBef>
              <a:spcAft>
                <a:spcPts val="0"/>
              </a:spcAft>
              <a:buClr>
                <a:srgbClr val="E57200"/>
              </a:buClr>
              <a:buSzPts val="2020"/>
              <a:buFont typeface="Franklin Gothic"/>
              <a:buChar char="●"/>
            </a:pPr>
            <a:r>
              <a:rPr lang="en" sz="2000">
                <a:solidFill>
                  <a:srgbClr val="1A2835"/>
                </a:solidFill>
                <a:latin typeface="Franklin Gothic"/>
                <a:ea typeface="Franklin Gothic"/>
                <a:cs typeface="Franklin Gothic"/>
                <a:sym typeface="Franklin Gothic"/>
              </a:rPr>
              <a:t>Data Pipelines and Processing</a:t>
            </a:r>
            <a:endParaRPr sz="2000">
              <a:solidFill>
                <a:srgbClr val="1A2835"/>
              </a:solidFill>
              <a:latin typeface="Franklin Gothic"/>
              <a:ea typeface="Franklin Gothic"/>
              <a:cs typeface="Franklin Gothic"/>
              <a:sym typeface="Franklin Gothic"/>
            </a:endParaRPr>
          </a:p>
          <a:p>
            <a:pPr marL="457200" marR="0" lvl="0" indent="-356870" algn="l" rtl="0">
              <a:lnSpc>
                <a:spcPct val="150000"/>
              </a:lnSpc>
              <a:spcBef>
                <a:spcPts val="0"/>
              </a:spcBef>
              <a:spcAft>
                <a:spcPts val="0"/>
              </a:spcAft>
              <a:buClr>
                <a:srgbClr val="E57200"/>
              </a:buClr>
              <a:buSzPts val="2020"/>
              <a:buFont typeface="Franklin Gothic"/>
              <a:buChar char="●"/>
            </a:pPr>
            <a:r>
              <a:rPr lang="en" sz="2000">
                <a:solidFill>
                  <a:srgbClr val="1A2835"/>
                </a:solidFill>
                <a:latin typeface="Franklin Gothic"/>
                <a:ea typeface="Franklin Gothic"/>
                <a:cs typeface="Franklin Gothic"/>
                <a:sym typeface="Franklin Gothic"/>
              </a:rPr>
              <a:t>Modeling</a:t>
            </a:r>
            <a:endParaRPr sz="2000">
              <a:solidFill>
                <a:srgbClr val="1A2835"/>
              </a:solidFill>
              <a:latin typeface="Franklin Gothic"/>
              <a:ea typeface="Franklin Gothic"/>
              <a:cs typeface="Franklin Gothic"/>
              <a:sym typeface="Franklin Gothic"/>
            </a:endParaRPr>
          </a:p>
          <a:p>
            <a:pPr marL="457200" marR="0" lvl="0" indent="-228600" algn="l" rtl="0">
              <a:lnSpc>
                <a:spcPct val="150000"/>
              </a:lnSpc>
              <a:spcBef>
                <a:spcPts val="0"/>
              </a:spcBef>
              <a:spcAft>
                <a:spcPts val="0"/>
              </a:spcAft>
              <a:buClr>
                <a:srgbClr val="E57200"/>
              </a:buClr>
              <a:buSzPts val="2020"/>
              <a:buFont typeface="Franklin Gothic"/>
              <a:buNone/>
            </a:pPr>
            <a:endParaRPr sz="2020" b="0" i="0" u="none" strike="noStrike" cap="none">
              <a:solidFill>
                <a:srgbClr val="1A2835"/>
              </a:solidFill>
              <a:latin typeface="Franklin Gothic"/>
              <a:ea typeface="Franklin Gothic"/>
              <a:cs typeface="Franklin Gothic"/>
              <a:sym typeface="Franklin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227"/>
        <p:cNvGrpSpPr/>
        <p:nvPr/>
      </p:nvGrpSpPr>
      <p:grpSpPr>
        <a:xfrm>
          <a:off x="0" y="0"/>
          <a:ext cx="0" cy="0"/>
          <a:chOff x="0" y="0"/>
          <a:chExt cx="0" cy="0"/>
        </a:xfrm>
      </p:grpSpPr>
      <p:sp>
        <p:nvSpPr>
          <p:cNvPr id="228" name="Google Shape;228;g2cfb604625b_2_0"/>
          <p:cNvSpPr txBox="1"/>
          <p:nvPr/>
        </p:nvSpPr>
        <p:spPr>
          <a:xfrm>
            <a:off x="502920" y="301752"/>
            <a:ext cx="88530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000" b="1">
                <a:solidFill>
                  <a:srgbClr val="232D4B"/>
                </a:solidFill>
                <a:latin typeface="Franklin Gothic"/>
                <a:ea typeface="Franklin Gothic"/>
                <a:cs typeface="Franklin Gothic"/>
                <a:sym typeface="Franklin Gothic"/>
              </a:rPr>
              <a:t>Semi-Supervised and Supervised </a:t>
            </a:r>
            <a:endParaRPr sz="3000" b="1">
              <a:solidFill>
                <a:srgbClr val="232D4B"/>
              </a:solidFill>
              <a:latin typeface="Franklin Gothic"/>
              <a:ea typeface="Franklin Gothic"/>
              <a:cs typeface="Franklin Gothic"/>
              <a:sym typeface="Franklin Gothic"/>
            </a:endParaRPr>
          </a:p>
          <a:p>
            <a:pPr marL="0" marR="0" lvl="0" indent="0" algn="l" rtl="0">
              <a:lnSpc>
                <a:spcPct val="100000"/>
              </a:lnSpc>
              <a:spcBef>
                <a:spcPts val="0"/>
              </a:spcBef>
              <a:spcAft>
                <a:spcPts val="0"/>
              </a:spcAft>
              <a:buClr>
                <a:schemeClr val="dk1"/>
              </a:buClr>
              <a:buSzPts val="4800"/>
              <a:buFont typeface="Franklin Gothic"/>
              <a:buNone/>
            </a:pPr>
            <a:r>
              <a:rPr lang="en" sz="3000" b="1">
                <a:solidFill>
                  <a:srgbClr val="232D4B"/>
                </a:solidFill>
                <a:latin typeface="Franklin Gothic"/>
                <a:ea typeface="Franklin Gothic"/>
                <a:cs typeface="Franklin Gothic"/>
                <a:sym typeface="Franklin Gothic"/>
              </a:rPr>
              <a:t>Classification Results</a:t>
            </a:r>
            <a:endParaRPr sz="4600" b="1" i="0" u="none" strike="noStrike" cap="none">
              <a:solidFill>
                <a:srgbClr val="232D4B"/>
              </a:solidFill>
              <a:latin typeface="Franklin Gothic"/>
              <a:ea typeface="Franklin Gothic"/>
              <a:cs typeface="Franklin Gothic"/>
              <a:sym typeface="Franklin Gothic"/>
            </a:endParaRPr>
          </a:p>
        </p:txBody>
      </p:sp>
      <p:graphicFrame>
        <p:nvGraphicFramePr>
          <p:cNvPr id="229" name="Google Shape;229;g2cfb604625b_2_0"/>
          <p:cNvGraphicFramePr/>
          <p:nvPr/>
        </p:nvGraphicFramePr>
        <p:xfrm>
          <a:off x="5355719" y="2480799"/>
          <a:ext cx="3279600" cy="1891825"/>
        </p:xfrm>
        <a:graphic>
          <a:graphicData uri="http://schemas.openxmlformats.org/drawingml/2006/table">
            <a:tbl>
              <a:tblPr>
                <a:noFill/>
                <a:tableStyleId>{29BA5126-4F44-4C06-B8F5-49C646A1A3AC}</a:tableStyleId>
              </a:tblPr>
              <a:tblGrid>
                <a:gridCol w="1283750">
                  <a:extLst>
                    <a:ext uri="{9D8B030D-6E8A-4147-A177-3AD203B41FA5}">
                      <a16:colId xmlns:a16="http://schemas.microsoft.com/office/drawing/2014/main" val="20000"/>
                    </a:ext>
                  </a:extLst>
                </a:gridCol>
                <a:gridCol w="769825">
                  <a:extLst>
                    <a:ext uri="{9D8B030D-6E8A-4147-A177-3AD203B41FA5}">
                      <a16:colId xmlns:a16="http://schemas.microsoft.com/office/drawing/2014/main" val="20001"/>
                    </a:ext>
                  </a:extLst>
                </a:gridCol>
                <a:gridCol w="531125">
                  <a:extLst>
                    <a:ext uri="{9D8B030D-6E8A-4147-A177-3AD203B41FA5}">
                      <a16:colId xmlns:a16="http://schemas.microsoft.com/office/drawing/2014/main" val="20002"/>
                    </a:ext>
                  </a:extLst>
                </a:gridCol>
                <a:gridCol w="694900">
                  <a:extLst>
                    <a:ext uri="{9D8B030D-6E8A-4147-A177-3AD203B41FA5}">
                      <a16:colId xmlns:a16="http://schemas.microsoft.com/office/drawing/2014/main" val="20003"/>
                    </a:ext>
                  </a:extLst>
                </a:gridCol>
              </a:tblGrid>
              <a:tr h="428875">
                <a:tc>
                  <a:txBody>
                    <a:bodyPr/>
                    <a:lstStyle/>
                    <a:p>
                      <a:pPr marL="0" lvl="0" indent="0" algn="ctr" rtl="0">
                        <a:spcBef>
                          <a:spcPts val="0"/>
                        </a:spcBef>
                        <a:spcAft>
                          <a:spcPts val="0"/>
                        </a:spcAft>
                        <a:buNone/>
                      </a:pPr>
                      <a:r>
                        <a:rPr lang="en" sz="1000" b="1">
                          <a:latin typeface="Franklin Gothic"/>
                          <a:ea typeface="Franklin Gothic"/>
                          <a:cs typeface="Franklin Gothic"/>
                          <a:sym typeface="Franklin Gothic"/>
                        </a:rPr>
                        <a:t>Model</a:t>
                      </a:r>
                      <a:endParaRPr sz="1000" b="1">
                        <a:latin typeface="Franklin Gothic"/>
                        <a:ea typeface="Franklin Gothic"/>
                        <a:cs typeface="Franklin Gothic"/>
                        <a:sym typeface="Franklin Gothic"/>
                      </a:endParaRPr>
                    </a:p>
                  </a:txBody>
                  <a:tcPr marL="91425" marR="91425" marT="91425" marB="91425">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b="1">
                          <a:latin typeface="Franklin Gothic"/>
                          <a:ea typeface="Franklin Gothic"/>
                          <a:cs typeface="Franklin Gothic"/>
                          <a:sym typeface="Franklin Gothic"/>
                        </a:rPr>
                        <a:t>Test Accuracy </a:t>
                      </a:r>
                      <a:endParaRPr sz="1000" b="1">
                        <a:latin typeface="Franklin Gothic"/>
                        <a:ea typeface="Franklin Gothic"/>
                        <a:cs typeface="Franklin Gothic"/>
                        <a:sym typeface="Franklin Gothic"/>
                      </a:endParaRPr>
                    </a:p>
                  </a:txBody>
                  <a:tcPr marL="91425" marR="91425" marT="91425" marB="91425">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b="1">
                          <a:latin typeface="Franklin Gothic"/>
                          <a:ea typeface="Franklin Gothic"/>
                          <a:cs typeface="Franklin Gothic"/>
                          <a:sym typeface="Franklin Gothic"/>
                        </a:rPr>
                        <a:t>TPR</a:t>
                      </a:r>
                      <a:endParaRPr sz="1000" b="1">
                        <a:latin typeface="Franklin Gothic"/>
                        <a:ea typeface="Franklin Gothic"/>
                        <a:cs typeface="Franklin Gothic"/>
                        <a:sym typeface="Franklin Gothic"/>
                      </a:endParaRPr>
                    </a:p>
                  </a:txBody>
                  <a:tcPr marL="91425" marR="91425" marT="91425" marB="91425">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b="1">
                          <a:latin typeface="Franklin Gothic"/>
                          <a:ea typeface="Franklin Gothic"/>
                          <a:cs typeface="Franklin Gothic"/>
                          <a:sym typeface="Franklin Gothic"/>
                        </a:rPr>
                        <a:t>TNR</a:t>
                      </a:r>
                      <a:endParaRPr sz="1000" b="1">
                        <a:latin typeface="Franklin Gothic"/>
                        <a:ea typeface="Franklin Gothic"/>
                        <a:cs typeface="Franklin Gothic"/>
                        <a:sym typeface="Franklin Gothic"/>
                      </a:endParaRPr>
                    </a:p>
                  </a:txBody>
                  <a:tcPr marL="91425" marR="91425" marT="91425" marB="91425">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428875">
                <a:tc>
                  <a:txBody>
                    <a:bodyPr/>
                    <a:lstStyle/>
                    <a:p>
                      <a:pPr marL="0" lvl="0" indent="0" algn="l" rtl="0">
                        <a:spcBef>
                          <a:spcPts val="0"/>
                        </a:spcBef>
                        <a:spcAft>
                          <a:spcPts val="0"/>
                        </a:spcAft>
                        <a:buNone/>
                      </a:pPr>
                      <a:r>
                        <a:rPr lang="en" sz="1000">
                          <a:latin typeface="Franklin Gothic"/>
                          <a:ea typeface="Franklin Gothic"/>
                          <a:cs typeface="Franklin Gothic"/>
                          <a:sym typeface="Franklin Gothic"/>
                        </a:rPr>
                        <a:t>**Semi-supervised XGBoost</a:t>
                      </a:r>
                      <a:endParaRPr sz="1000">
                        <a:latin typeface="Franklin Gothic"/>
                        <a:ea typeface="Franklin Gothic"/>
                        <a:cs typeface="Franklin Gothic"/>
                        <a:sym typeface="Franklin Gothic"/>
                      </a:endParaRPr>
                    </a:p>
                  </a:txBody>
                  <a:tcPr marL="91425" marR="91425" marT="91425" marB="91425">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0.891</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0.915</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0.848</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428875">
                <a:tc>
                  <a:txBody>
                    <a:bodyPr/>
                    <a:lstStyle/>
                    <a:p>
                      <a:pPr marL="0" lvl="0" indent="0" algn="l" rtl="0">
                        <a:spcBef>
                          <a:spcPts val="0"/>
                        </a:spcBef>
                        <a:spcAft>
                          <a:spcPts val="0"/>
                        </a:spcAft>
                        <a:buNone/>
                      </a:pPr>
                      <a:r>
                        <a:rPr lang="en" sz="1000">
                          <a:latin typeface="Franklin Gothic"/>
                          <a:ea typeface="Franklin Gothic"/>
                          <a:cs typeface="Franklin Gothic"/>
                          <a:sym typeface="Franklin Gothic"/>
                        </a:rPr>
                        <a:t>Semi-supervised ANN</a:t>
                      </a:r>
                      <a:endParaRPr sz="1000">
                        <a:latin typeface="Franklin Gothic"/>
                        <a:ea typeface="Franklin Gothic"/>
                        <a:cs typeface="Franklin Gothic"/>
                        <a:sym typeface="Franklin Gothic"/>
                      </a:endParaRPr>
                    </a:p>
                  </a:txBody>
                  <a:tcPr marL="91425" marR="91425" marT="91425" marB="91425">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0.879</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0.900</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0.842</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428875">
                <a:tc>
                  <a:txBody>
                    <a:bodyPr/>
                    <a:lstStyle/>
                    <a:p>
                      <a:pPr marL="0" lvl="0" indent="0" algn="l" rtl="0">
                        <a:spcBef>
                          <a:spcPts val="0"/>
                        </a:spcBef>
                        <a:spcAft>
                          <a:spcPts val="0"/>
                        </a:spcAft>
                        <a:buNone/>
                      </a:pPr>
                      <a:r>
                        <a:rPr lang="en" sz="1000">
                          <a:latin typeface="Franklin Gothic"/>
                          <a:ea typeface="Franklin Gothic"/>
                          <a:cs typeface="Franklin Gothic"/>
                          <a:sym typeface="Franklin Gothic"/>
                        </a:rPr>
                        <a:t>Supervised ANN</a:t>
                      </a:r>
                      <a:endParaRPr sz="1000">
                        <a:latin typeface="Franklin Gothic"/>
                        <a:ea typeface="Franklin Gothic"/>
                        <a:cs typeface="Franklin Gothic"/>
                        <a:sym typeface="Franklin Gothic"/>
                      </a:endParaRPr>
                    </a:p>
                  </a:txBody>
                  <a:tcPr marL="91425" marR="91425" marT="91425" marB="91425">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0.867</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0.907</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000">
                          <a:latin typeface="Franklin Gothic"/>
                          <a:ea typeface="Franklin Gothic"/>
                          <a:cs typeface="Franklin Gothic"/>
                          <a:sym typeface="Franklin Gothic"/>
                        </a:rPr>
                        <a:t>0.801</a:t>
                      </a:r>
                      <a:endParaRPr sz="1000">
                        <a:latin typeface="Franklin Gothic"/>
                        <a:ea typeface="Franklin Gothic"/>
                        <a:cs typeface="Franklin Gothic"/>
                        <a:sym typeface="Franklin Gothic"/>
                      </a:endParaRPr>
                    </a:p>
                  </a:txBody>
                  <a:tcPr marL="91425" marR="91425" marT="91425" marB="91425" anchor="ctr">
                    <a:lnL w="28575" cap="flat" cmpd="sng">
                      <a:solidFill>
                        <a:srgbClr val="231C34"/>
                      </a:solidFill>
                      <a:prstDash val="solid"/>
                      <a:round/>
                      <a:headEnd type="none" w="sm" len="sm"/>
                      <a:tailEnd type="none" w="sm" len="sm"/>
                    </a:lnL>
                    <a:lnR w="28575" cap="flat" cmpd="sng">
                      <a:solidFill>
                        <a:srgbClr val="231C34"/>
                      </a:solidFill>
                      <a:prstDash val="solid"/>
                      <a:round/>
                      <a:headEnd type="none" w="sm" len="sm"/>
                      <a:tailEnd type="none" w="sm" len="sm"/>
                    </a:lnR>
                    <a:lnT w="28575" cap="flat" cmpd="sng">
                      <a:solidFill>
                        <a:srgbClr val="231C34"/>
                      </a:solidFill>
                      <a:prstDash val="solid"/>
                      <a:round/>
                      <a:headEnd type="none" w="sm" len="sm"/>
                      <a:tailEnd type="none" w="sm" len="sm"/>
                    </a:lnT>
                    <a:lnB w="28575" cap="flat" cmpd="sng">
                      <a:solidFill>
                        <a:srgbClr val="231C34"/>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bl>
          </a:graphicData>
        </a:graphic>
      </p:graphicFrame>
      <p:pic>
        <p:nvPicPr>
          <p:cNvPr id="230" name="Google Shape;230;g2cfb604625b_2_0"/>
          <p:cNvPicPr preferRelativeResize="0"/>
          <p:nvPr/>
        </p:nvPicPr>
        <p:blipFill>
          <a:blip r:embed="rId3">
            <a:alphaModFix/>
          </a:blip>
          <a:stretch>
            <a:fillRect/>
          </a:stretch>
        </p:blipFill>
        <p:spPr>
          <a:xfrm>
            <a:off x="650700" y="1133250"/>
            <a:ext cx="4142934" cy="3391774"/>
          </a:xfrm>
          <a:prstGeom prst="rect">
            <a:avLst/>
          </a:prstGeom>
          <a:noFill/>
          <a:ln>
            <a:noFill/>
          </a:ln>
        </p:spPr>
      </p:pic>
      <p:sp>
        <p:nvSpPr>
          <p:cNvPr id="231" name="Google Shape;231;g2cfb604625b_2_0"/>
          <p:cNvSpPr txBox="1"/>
          <p:nvPr/>
        </p:nvSpPr>
        <p:spPr>
          <a:xfrm>
            <a:off x="5355725" y="4296425"/>
            <a:ext cx="3279600" cy="3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Franklin Gothic"/>
                <a:ea typeface="Franklin Gothic"/>
                <a:cs typeface="Franklin Gothic"/>
                <a:sym typeface="Franklin Gothic"/>
              </a:rPr>
              <a:t>**XGBoost model was the top performer with test set</a:t>
            </a:r>
            <a:endParaRPr sz="1000">
              <a:solidFill>
                <a:schemeClr val="dk1"/>
              </a:solidFill>
              <a:latin typeface="Franklin Gothic"/>
              <a:ea typeface="Franklin Gothic"/>
              <a:cs typeface="Franklin Gothic"/>
              <a:sym typeface="Franklin Gothic"/>
            </a:endParaRPr>
          </a:p>
        </p:txBody>
      </p:sp>
      <p:sp>
        <p:nvSpPr>
          <p:cNvPr id="232" name="Google Shape;232;g2cfb604625b_2_0"/>
          <p:cNvSpPr txBox="1"/>
          <p:nvPr/>
        </p:nvSpPr>
        <p:spPr>
          <a:xfrm>
            <a:off x="3224975" y="1063386"/>
            <a:ext cx="5208000" cy="1664700"/>
          </a:xfrm>
          <a:prstGeom prst="rect">
            <a:avLst/>
          </a:prstGeom>
          <a:noFill/>
          <a:ln>
            <a:noFill/>
          </a:ln>
        </p:spPr>
        <p:txBody>
          <a:bodyPr spcFirstLastPara="1" wrap="square" lIns="91425" tIns="91425" rIns="91425" bIns="91425" anchor="ctr" anchorCtr="0">
            <a:noAutofit/>
          </a:bodyPr>
          <a:lstStyle/>
          <a:p>
            <a:pPr marL="457200" lvl="0" indent="-342900" algn="l" rtl="0">
              <a:spcBef>
                <a:spcPts val="0"/>
              </a:spcBef>
              <a:spcAft>
                <a:spcPts val="0"/>
              </a:spcAft>
              <a:buClr>
                <a:srgbClr val="E57200"/>
              </a:buClr>
              <a:buSzPts val="1800"/>
              <a:buFont typeface="Franklin Gothic"/>
              <a:buChar char="●"/>
            </a:pPr>
            <a:r>
              <a:rPr lang="en" sz="1800">
                <a:solidFill>
                  <a:schemeClr val="dk1"/>
                </a:solidFill>
                <a:latin typeface="Franklin Gothic"/>
                <a:ea typeface="Franklin Gothic"/>
                <a:cs typeface="Franklin Gothic"/>
                <a:sym typeface="Franklin Gothic"/>
              </a:rPr>
              <a:t>Probability of 1 indicates illegal likely to have occured in region </a:t>
            </a:r>
            <a:endParaRPr sz="1800">
              <a:solidFill>
                <a:schemeClr val="dk1"/>
              </a:solidFill>
              <a:latin typeface="Franklin Gothic"/>
              <a:ea typeface="Franklin Gothic"/>
              <a:cs typeface="Franklin Gothic"/>
              <a:sym typeface="Franklin Gothic"/>
            </a:endParaRPr>
          </a:p>
          <a:p>
            <a:pPr marL="457200" lvl="0" indent="-342900" algn="l" rtl="0">
              <a:spcBef>
                <a:spcPts val="0"/>
              </a:spcBef>
              <a:spcAft>
                <a:spcPts val="0"/>
              </a:spcAft>
              <a:buClr>
                <a:srgbClr val="E57200"/>
              </a:buClr>
              <a:buSzPts val="1800"/>
              <a:buFont typeface="Franklin Gothic"/>
              <a:buChar char="●"/>
            </a:pPr>
            <a:r>
              <a:rPr lang="en" sz="1800">
                <a:solidFill>
                  <a:schemeClr val="dk1"/>
                </a:solidFill>
                <a:latin typeface="Franklin Gothic"/>
                <a:ea typeface="Franklin Gothic"/>
                <a:cs typeface="Franklin Gothic"/>
                <a:sym typeface="Franklin Gothic"/>
              </a:rPr>
              <a:t>Heatmap of XGBoost prediction results on test set (~100 hours)</a:t>
            </a:r>
            <a:endParaRPr sz="1800">
              <a:latin typeface="Franklin Gothic"/>
              <a:ea typeface="Franklin Gothic"/>
              <a:cs typeface="Franklin Gothic"/>
              <a:sym typeface="Franklin Gothic"/>
            </a:endParaRPr>
          </a:p>
          <a:p>
            <a:pPr marL="457200" marR="0" lvl="0" indent="-228600" algn="l" rtl="0">
              <a:lnSpc>
                <a:spcPct val="150000"/>
              </a:lnSpc>
              <a:spcBef>
                <a:spcPts val="0"/>
              </a:spcBef>
              <a:spcAft>
                <a:spcPts val="0"/>
              </a:spcAft>
              <a:buClr>
                <a:srgbClr val="E57200"/>
              </a:buClr>
              <a:buSzPts val="2020"/>
              <a:buFont typeface="Franklin Gothic"/>
              <a:buNone/>
            </a:pPr>
            <a:endParaRPr sz="1800" i="0" u="none" strike="noStrike" cap="none">
              <a:solidFill>
                <a:srgbClr val="1A2835"/>
              </a:solidFill>
              <a:latin typeface="Franklin Gothic"/>
              <a:ea typeface="Franklin Gothic"/>
              <a:cs typeface="Franklin Gothic"/>
              <a:sym typeface="Franklin Gothic"/>
            </a:endParaRPr>
          </a:p>
        </p:txBody>
      </p:sp>
      <p:pic>
        <p:nvPicPr>
          <p:cNvPr id="233" name="Google Shape;233;g2cfb604625b_2_0"/>
          <p:cNvPicPr preferRelativeResize="0"/>
          <p:nvPr/>
        </p:nvPicPr>
        <p:blipFill rotWithShape="1">
          <a:blip r:embed="rId4">
            <a:alphaModFix/>
          </a:blip>
          <a:srcRect/>
          <a:stretch/>
        </p:blipFill>
        <p:spPr>
          <a:xfrm>
            <a:off x="291150" y="4697975"/>
            <a:ext cx="1682658" cy="127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237"/>
        <p:cNvGrpSpPr/>
        <p:nvPr/>
      </p:nvGrpSpPr>
      <p:grpSpPr>
        <a:xfrm>
          <a:off x="0" y="0"/>
          <a:ext cx="0" cy="0"/>
          <a:chOff x="0" y="0"/>
          <a:chExt cx="0" cy="0"/>
        </a:xfrm>
      </p:grpSpPr>
      <p:sp>
        <p:nvSpPr>
          <p:cNvPr id="238" name="Google Shape;238;g2d055728196_3_22"/>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Regional Analysis</a:t>
            </a:r>
            <a:endParaRPr sz="4800" b="1" i="0" u="none" strike="noStrike" cap="none">
              <a:solidFill>
                <a:srgbClr val="232D4B"/>
              </a:solidFill>
              <a:latin typeface="Franklin Gothic"/>
              <a:ea typeface="Franklin Gothic"/>
              <a:cs typeface="Franklin Gothic"/>
              <a:sym typeface="Franklin Gothic"/>
            </a:endParaRPr>
          </a:p>
        </p:txBody>
      </p:sp>
      <p:sp>
        <p:nvSpPr>
          <p:cNvPr id="239" name="Google Shape;239;g2d055728196_3_22"/>
          <p:cNvSpPr txBox="1"/>
          <p:nvPr/>
        </p:nvSpPr>
        <p:spPr>
          <a:xfrm>
            <a:off x="872700" y="712425"/>
            <a:ext cx="7398600" cy="39438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dirty="0">
                <a:solidFill>
                  <a:srgbClr val="1A2835"/>
                </a:solidFill>
                <a:latin typeface="Franklin Gothic"/>
                <a:ea typeface="Franklin Gothic"/>
                <a:cs typeface="Franklin Gothic"/>
                <a:sym typeface="Franklin Gothic"/>
              </a:rPr>
              <a:t>Divided region into .1°x.1° cells</a:t>
            </a:r>
            <a:endParaRPr sz="1800" dirty="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Clr>
                <a:srgbClr val="E57200"/>
              </a:buClr>
              <a:buSzPts val="1800"/>
              <a:buFont typeface="Franklin Gothic"/>
              <a:buChar char="○"/>
            </a:pPr>
            <a:r>
              <a:rPr lang="en" sz="1800" dirty="0">
                <a:solidFill>
                  <a:srgbClr val="1A2835"/>
                </a:solidFill>
                <a:latin typeface="Franklin Gothic"/>
                <a:ea typeface="Franklin Gothic"/>
                <a:cs typeface="Franklin Gothic"/>
                <a:sym typeface="Franklin Gothic"/>
              </a:rPr>
              <a:t>36 mi²</a:t>
            </a:r>
            <a:endParaRPr sz="1800" dirty="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i="1" err="1">
                <a:solidFill>
                  <a:srgbClr val="1A2835"/>
                </a:solidFill>
                <a:latin typeface="Franklin Gothic"/>
                <a:ea typeface="Franklin Gothic"/>
                <a:cs typeface="Franklin Gothic"/>
                <a:sym typeface="Franklin Gothic"/>
              </a:rPr>
              <a:t>hot_score</a:t>
            </a:r>
            <a:r>
              <a:rPr lang="en" sz="1800" i="1" dirty="0">
                <a:solidFill>
                  <a:srgbClr val="1A2835"/>
                </a:solidFill>
                <a:latin typeface="Franklin Gothic"/>
                <a:ea typeface="Franklin Gothic"/>
                <a:cs typeface="Franklin Gothic"/>
                <a:sym typeface="Franklin Gothic"/>
              </a:rPr>
              <a:t>:</a:t>
            </a:r>
            <a:r>
              <a:rPr lang="en" sz="1800" dirty="0">
                <a:solidFill>
                  <a:srgbClr val="1A2835"/>
                </a:solidFill>
                <a:latin typeface="Franklin Gothic"/>
                <a:ea typeface="Franklin Gothic"/>
                <a:cs typeface="Franklin Gothic"/>
                <a:sym typeface="Franklin Gothic"/>
              </a:rPr>
              <a:t> number of unique red flags divided by count of unique vessels</a:t>
            </a:r>
            <a:endParaRPr sz="1800" dirty="0">
              <a:solidFill>
                <a:srgbClr val="1A2835"/>
              </a:solidFill>
              <a:latin typeface="Franklin Gothic"/>
              <a:ea typeface="Franklin Gothic"/>
              <a:cs typeface="Franklin Gothic"/>
              <a:sym typeface="Franklin Gothic"/>
            </a:endParaRPr>
          </a:p>
          <a:p>
            <a:pPr marL="457200" lvl="0" indent="-342900" algn="l" rtl="0">
              <a:lnSpc>
                <a:spcPct val="150000"/>
              </a:lnSpc>
              <a:spcBef>
                <a:spcPts val="0"/>
              </a:spcBef>
              <a:spcAft>
                <a:spcPts val="0"/>
              </a:spcAft>
              <a:buClr>
                <a:srgbClr val="E57200"/>
              </a:buClr>
              <a:buSzPts val="1800"/>
              <a:buFont typeface="Franklin Gothic"/>
              <a:buChar char="●"/>
            </a:pPr>
            <a:r>
              <a:rPr lang="en" sz="1800" dirty="0">
                <a:solidFill>
                  <a:srgbClr val="1A2835"/>
                </a:solidFill>
                <a:latin typeface="Franklin Gothic"/>
                <a:ea typeface="Franklin Gothic"/>
                <a:cs typeface="Franklin Gothic"/>
                <a:sym typeface="Franklin Gothic"/>
              </a:rPr>
              <a:t>Position each AIS signal within its corresponding grid cell</a:t>
            </a:r>
            <a:endParaRPr sz="1800" dirty="0">
              <a:solidFill>
                <a:srgbClr val="1A2835"/>
              </a:solidFill>
              <a:latin typeface="Franklin Gothic"/>
              <a:ea typeface="Franklin Gothic"/>
              <a:cs typeface="Franklin Gothic"/>
              <a:sym typeface="Franklin Gothic"/>
            </a:endParaRPr>
          </a:p>
          <a:p>
            <a:pPr marL="457200" lvl="0" indent="-342900" algn="l" rtl="0">
              <a:lnSpc>
                <a:spcPct val="150000"/>
              </a:lnSpc>
              <a:spcBef>
                <a:spcPts val="0"/>
              </a:spcBef>
              <a:spcAft>
                <a:spcPts val="0"/>
              </a:spcAft>
              <a:buClr>
                <a:srgbClr val="E57200"/>
              </a:buClr>
              <a:buSzPts val="1800"/>
              <a:buFont typeface="Franklin Gothic"/>
              <a:buChar char="●"/>
            </a:pPr>
            <a:r>
              <a:rPr lang="en" sz="1800" dirty="0">
                <a:solidFill>
                  <a:srgbClr val="1A2835"/>
                </a:solidFill>
                <a:latin typeface="Franklin Gothic"/>
                <a:ea typeface="Franklin Gothic"/>
                <a:cs typeface="Franklin Gothic"/>
                <a:sym typeface="Franklin Gothic"/>
              </a:rPr>
              <a:t>Calculate total number of ‘red flags’ per unique vessel for each cell</a:t>
            </a:r>
            <a:endParaRPr sz="1800" dirty="0">
              <a:solidFill>
                <a:srgbClr val="1A2835"/>
              </a:solidFill>
              <a:latin typeface="Franklin Gothic"/>
              <a:ea typeface="Franklin Gothic"/>
              <a:cs typeface="Franklin Gothic"/>
              <a:sym typeface="Franklin Gothic"/>
            </a:endParaRPr>
          </a:p>
          <a:p>
            <a:pPr marL="914400" lvl="1" indent="-342900" algn="l" rtl="0">
              <a:lnSpc>
                <a:spcPct val="150000"/>
              </a:lnSpc>
              <a:spcBef>
                <a:spcPts val="0"/>
              </a:spcBef>
              <a:spcAft>
                <a:spcPts val="0"/>
              </a:spcAft>
              <a:buClr>
                <a:srgbClr val="E57200"/>
              </a:buClr>
              <a:buSzPts val="1800"/>
              <a:buFont typeface="Franklin Gothic"/>
              <a:buChar char="○"/>
            </a:pPr>
            <a:r>
              <a:rPr lang="en" sz="1800" dirty="0">
                <a:solidFill>
                  <a:srgbClr val="1A2835"/>
                </a:solidFill>
                <a:latin typeface="Franklin Gothic"/>
                <a:ea typeface="Franklin Gothic"/>
                <a:cs typeface="Franklin Gothic"/>
                <a:sym typeface="Franklin Gothic"/>
              </a:rPr>
              <a:t>Aggregate each hours’ score per cell to see which areas showed most signs of illegal activity per day</a:t>
            </a:r>
            <a:endParaRPr sz="1800" dirty="0">
              <a:solidFill>
                <a:srgbClr val="1A2835"/>
              </a:solidFill>
              <a:latin typeface="Franklin Gothic"/>
              <a:ea typeface="Franklin Gothic"/>
              <a:cs typeface="Franklin Gothic"/>
              <a:sym typeface="Franklin Gothic"/>
            </a:endParaRPr>
          </a:p>
        </p:txBody>
      </p:sp>
      <p:pic>
        <p:nvPicPr>
          <p:cNvPr id="240" name="Google Shape;240;g2d055728196_3_22"/>
          <p:cNvPicPr preferRelativeResize="0"/>
          <p:nvPr/>
        </p:nvPicPr>
        <p:blipFill rotWithShape="1">
          <a:blip r:embed="rId3">
            <a:alphaModFix/>
          </a:blip>
          <a:srcRect/>
          <a:stretch/>
        </p:blipFill>
        <p:spPr>
          <a:xfrm>
            <a:off x="291150" y="4697975"/>
            <a:ext cx="1682658" cy="127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244"/>
        <p:cNvGrpSpPr/>
        <p:nvPr/>
      </p:nvGrpSpPr>
      <p:grpSpPr>
        <a:xfrm>
          <a:off x="0" y="0"/>
          <a:ext cx="0" cy="0"/>
          <a:chOff x="0" y="0"/>
          <a:chExt cx="0" cy="0"/>
        </a:xfrm>
      </p:grpSpPr>
      <p:sp>
        <p:nvSpPr>
          <p:cNvPr id="245" name="Google Shape;245;g2cde7b6bdab_0_81"/>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Regional Analysis Visual Results</a:t>
            </a:r>
            <a:endParaRPr sz="4800" b="1" i="0" u="none" strike="noStrike" cap="none">
              <a:solidFill>
                <a:srgbClr val="232D4B"/>
              </a:solidFill>
              <a:latin typeface="Franklin Gothic"/>
              <a:ea typeface="Franklin Gothic"/>
              <a:cs typeface="Franklin Gothic"/>
              <a:sym typeface="Franklin Gothic"/>
            </a:endParaRPr>
          </a:p>
        </p:txBody>
      </p:sp>
      <p:pic>
        <p:nvPicPr>
          <p:cNvPr id="246" name="Google Shape;246;g2cde7b6bdab_0_81"/>
          <p:cNvPicPr preferRelativeResize="0"/>
          <p:nvPr/>
        </p:nvPicPr>
        <p:blipFill>
          <a:blip r:embed="rId3">
            <a:alphaModFix/>
          </a:blip>
          <a:stretch>
            <a:fillRect/>
          </a:stretch>
        </p:blipFill>
        <p:spPr>
          <a:xfrm>
            <a:off x="4643400" y="1141585"/>
            <a:ext cx="3804875" cy="3435930"/>
          </a:xfrm>
          <a:prstGeom prst="rect">
            <a:avLst/>
          </a:prstGeom>
          <a:noFill/>
          <a:ln w="28575" cap="flat" cmpd="sng">
            <a:solidFill>
              <a:srgbClr val="E57200"/>
            </a:solidFill>
            <a:prstDash val="solid"/>
            <a:round/>
            <a:headEnd type="none" w="sm" len="sm"/>
            <a:tailEnd type="none" w="sm" len="sm"/>
          </a:ln>
        </p:spPr>
      </p:pic>
      <p:pic>
        <p:nvPicPr>
          <p:cNvPr id="247" name="Google Shape;247;g2cde7b6bdab_0_81"/>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48" name="Google Shape;248;g2cde7b6bdab_0_81"/>
          <p:cNvSpPr txBox="1"/>
          <p:nvPr/>
        </p:nvSpPr>
        <p:spPr>
          <a:xfrm>
            <a:off x="5087721" y="757868"/>
            <a:ext cx="3181800" cy="4872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en" sz="1200" b="1" i="1">
                <a:solidFill>
                  <a:srgbClr val="1A2835"/>
                </a:solidFill>
                <a:latin typeface="Franklin Gothic"/>
                <a:ea typeface="Franklin Gothic"/>
                <a:cs typeface="Franklin Gothic"/>
                <a:sym typeface="Franklin Gothic"/>
              </a:rPr>
              <a:t>September 1st, 24 hours</a:t>
            </a:r>
            <a:endParaRPr sz="1220" b="1" i="1" u="none" strike="noStrike" cap="none">
              <a:solidFill>
                <a:srgbClr val="1A2835"/>
              </a:solidFill>
              <a:latin typeface="Franklin Gothic"/>
              <a:ea typeface="Franklin Gothic"/>
              <a:cs typeface="Franklin Gothic"/>
              <a:sym typeface="Franklin Gothic"/>
            </a:endParaRPr>
          </a:p>
        </p:txBody>
      </p:sp>
      <p:pic>
        <p:nvPicPr>
          <p:cNvPr id="249" name="Google Shape;249;g2cde7b6bdab_0_81"/>
          <p:cNvPicPr preferRelativeResize="0"/>
          <p:nvPr/>
        </p:nvPicPr>
        <p:blipFill rotWithShape="1">
          <a:blip r:embed="rId5">
            <a:alphaModFix/>
          </a:blip>
          <a:srcRect r="13674" b="1681"/>
          <a:stretch/>
        </p:blipFill>
        <p:spPr>
          <a:xfrm>
            <a:off x="512550" y="1141200"/>
            <a:ext cx="3822725" cy="3436700"/>
          </a:xfrm>
          <a:prstGeom prst="rect">
            <a:avLst/>
          </a:prstGeom>
          <a:noFill/>
          <a:ln w="28575" cap="flat" cmpd="sng">
            <a:solidFill>
              <a:srgbClr val="E57200"/>
            </a:solidFill>
            <a:prstDash val="solid"/>
            <a:round/>
            <a:headEnd type="none" w="sm" len="sm"/>
            <a:tailEnd type="none" w="sm" len="sm"/>
          </a:ln>
        </p:spPr>
      </p:pic>
      <p:sp>
        <p:nvSpPr>
          <p:cNvPr id="250" name="Google Shape;250;g2cde7b6bdab_0_81"/>
          <p:cNvSpPr txBox="1"/>
          <p:nvPr/>
        </p:nvSpPr>
        <p:spPr>
          <a:xfrm>
            <a:off x="948175" y="761225"/>
            <a:ext cx="3181800" cy="487200"/>
          </a:xfrm>
          <a:prstGeom prst="rect">
            <a:avLst/>
          </a:prstGeom>
          <a:no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None/>
            </a:pPr>
            <a:r>
              <a:rPr lang="en" sz="1200" b="1" i="1">
                <a:solidFill>
                  <a:srgbClr val="1A2835"/>
                </a:solidFill>
                <a:latin typeface="Franklin Gothic"/>
                <a:ea typeface="Franklin Gothic"/>
                <a:cs typeface="Franklin Gothic"/>
                <a:sym typeface="Franklin Gothic"/>
              </a:rPr>
              <a:t>September 1st, 1 hour</a:t>
            </a:r>
            <a:endParaRPr sz="1220" b="1" i="1" u="none" strike="noStrike" cap="none">
              <a:solidFill>
                <a:srgbClr val="1A2835"/>
              </a:solidFill>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pic>
        <p:nvPicPr>
          <p:cNvPr id="255" name="Google Shape;255;g2cfd8a664b9_0_33"/>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56" name="Google Shape;256;g2cfd8a664b9_0_33"/>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i="0" u="none" strike="noStrike" cap="none">
                <a:solidFill>
                  <a:srgbClr val="232D4B"/>
                </a:solidFill>
                <a:latin typeface="Franklin Gothic"/>
                <a:ea typeface="Franklin Gothic"/>
                <a:cs typeface="Franklin Gothic"/>
                <a:sym typeface="Franklin Gothic"/>
              </a:rPr>
              <a:t>Acknowledgements </a:t>
            </a:r>
            <a:endParaRPr sz="4800" b="1" i="0" u="none" strike="noStrike" cap="none">
              <a:solidFill>
                <a:srgbClr val="232D4B"/>
              </a:solidFill>
              <a:latin typeface="Franklin Gothic"/>
              <a:ea typeface="Franklin Gothic"/>
              <a:cs typeface="Franklin Gothic"/>
              <a:sym typeface="Franklin Gothic"/>
            </a:endParaRPr>
          </a:p>
        </p:txBody>
      </p:sp>
      <p:sp>
        <p:nvSpPr>
          <p:cNvPr id="257" name="Google Shape;257;g2cfd8a664b9_0_33"/>
          <p:cNvSpPr txBox="1">
            <a:spLocks noGrp="1"/>
          </p:cNvSpPr>
          <p:nvPr>
            <p:ph type="title"/>
          </p:nvPr>
        </p:nvSpPr>
        <p:spPr>
          <a:xfrm>
            <a:off x="474594" y="1777362"/>
            <a:ext cx="8194800" cy="1588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chemeClr val="dk1"/>
              </a:buClr>
              <a:buSzPts val="4800"/>
              <a:buNone/>
            </a:pPr>
            <a:r>
              <a:rPr lang="en" sz="2200">
                <a:solidFill>
                  <a:srgbClr val="232D4B"/>
                </a:solidFill>
              </a:rPr>
              <a:t>Special thanks to Tara Vallardes, Rebecca DeSipio, and Heman Shakeri for their expertise throughout! We could not have accomplished this without their help. ❤</a:t>
            </a:r>
            <a:endParaRPr sz="2200">
              <a:solidFill>
                <a:srgbClr val="232D4B"/>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pic>
        <p:nvPicPr>
          <p:cNvPr id="262" name="Google Shape;262;p8"/>
          <p:cNvPicPr preferRelativeResize="0"/>
          <p:nvPr/>
        </p:nvPicPr>
        <p:blipFill rotWithShape="1">
          <a:blip r:embed="rId4">
            <a:alphaModFix/>
          </a:blip>
          <a:srcRect/>
          <a:stretch/>
        </p:blipFill>
        <p:spPr>
          <a:xfrm>
            <a:off x="387100" y="4579650"/>
            <a:ext cx="1682658" cy="127650"/>
          </a:xfrm>
          <a:prstGeom prst="rect">
            <a:avLst/>
          </a:prstGeom>
          <a:noFill/>
          <a:ln>
            <a:noFill/>
          </a:ln>
        </p:spPr>
      </p:pic>
      <p:sp>
        <p:nvSpPr>
          <p:cNvPr id="263" name="Google Shape;263;p8"/>
          <p:cNvSpPr txBox="1"/>
          <p:nvPr/>
        </p:nvSpPr>
        <p:spPr>
          <a:xfrm>
            <a:off x="686375" y="455700"/>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i="0" u="none" strike="noStrike" cap="none">
                <a:solidFill>
                  <a:srgbClr val="1A2835"/>
                </a:solidFill>
                <a:latin typeface="Franklin Gothic"/>
                <a:ea typeface="Franklin Gothic"/>
                <a:cs typeface="Franklin Gothic"/>
                <a:sym typeface="Franklin Gothic"/>
              </a:rPr>
              <a:t>Capstone Team </a:t>
            </a:r>
            <a:endParaRPr sz="4800" b="1" i="0" u="none" strike="noStrike" cap="none">
              <a:solidFill>
                <a:schemeClr val="dk1"/>
              </a:solidFill>
              <a:latin typeface="Franklin Gothic"/>
              <a:ea typeface="Franklin Gothic"/>
              <a:cs typeface="Franklin Gothic"/>
              <a:sym typeface="Franklin Gothic"/>
            </a:endParaRPr>
          </a:p>
        </p:txBody>
      </p:sp>
      <p:sp>
        <p:nvSpPr>
          <p:cNvPr id="264" name="Google Shape;264;p8"/>
          <p:cNvSpPr txBox="1"/>
          <p:nvPr/>
        </p:nvSpPr>
        <p:spPr>
          <a:xfrm>
            <a:off x="802450" y="1461347"/>
            <a:ext cx="8194500" cy="2513400"/>
          </a:xfrm>
          <a:prstGeom prst="rect">
            <a:avLst/>
          </a:prstGeom>
          <a:noFill/>
          <a:ln>
            <a:noFill/>
          </a:ln>
        </p:spPr>
        <p:txBody>
          <a:bodyPr spcFirstLastPara="1" wrap="square" lIns="91425" tIns="91425" rIns="91425" bIns="91425" anchor="ctr" anchorCtr="0">
            <a:normAutofit lnSpcReduction="10000"/>
          </a:bodyPr>
          <a:lstStyle/>
          <a:p>
            <a:pPr marL="457200"/>
            <a:r>
              <a:rPr lang="en" sz="2200" b="1" dirty="0">
                <a:solidFill>
                  <a:schemeClr val="dk1"/>
                </a:solidFill>
                <a:latin typeface="Franklin Gothic"/>
                <a:ea typeface="Franklin Gothic"/>
                <a:cs typeface="Franklin Gothic"/>
                <a:sym typeface="Franklin Gothic"/>
              </a:rPr>
              <a:t>Samuel Brown </a:t>
            </a:r>
            <a:endParaRPr sz="2200" b="1">
              <a:solidFill>
                <a:schemeClr val="dk1"/>
              </a:solidFill>
              <a:latin typeface="Franklin Gothic"/>
              <a:ea typeface="Franklin Gothic"/>
              <a:cs typeface="Franklin Gothic"/>
              <a:sym typeface="Franklin Gothic"/>
            </a:endParaRPr>
          </a:p>
          <a:p>
            <a:pPr marL="457200" marR="0" lvl="0" indent="0" algn="l" rtl="0">
              <a:lnSpc>
                <a:spcPct val="100000"/>
              </a:lnSpc>
              <a:spcBef>
                <a:spcPts val="0"/>
              </a:spcBef>
              <a:spcAft>
                <a:spcPts val="0"/>
              </a:spcAft>
              <a:buNone/>
            </a:pPr>
            <a:endParaRPr sz="2200" b="1">
              <a:solidFill>
                <a:schemeClr val="dk1"/>
              </a:solidFill>
              <a:latin typeface="Franklin Gothic"/>
              <a:ea typeface="Franklin Gothic"/>
              <a:cs typeface="Franklin Gothic"/>
              <a:sym typeface="Franklin Gothic"/>
            </a:endParaRPr>
          </a:p>
          <a:p>
            <a:pPr marL="457200" marR="0" lvl="0" indent="0" algn="l" rtl="0">
              <a:lnSpc>
                <a:spcPct val="100000"/>
              </a:lnSpc>
              <a:spcBef>
                <a:spcPts val="0"/>
              </a:spcBef>
              <a:spcAft>
                <a:spcPts val="0"/>
              </a:spcAft>
              <a:buNone/>
            </a:pPr>
            <a:r>
              <a:rPr lang="en" sz="2200" b="1" dirty="0">
                <a:solidFill>
                  <a:schemeClr val="dk1"/>
                </a:solidFill>
                <a:latin typeface="Franklin Gothic"/>
                <a:ea typeface="Franklin Gothic"/>
                <a:cs typeface="Franklin Gothic"/>
                <a:sym typeface="Franklin Gothic"/>
              </a:rPr>
              <a:t>Danielle Katz</a:t>
            </a:r>
            <a:endParaRPr sz="2200" b="1" dirty="0">
              <a:solidFill>
                <a:schemeClr val="dk1"/>
              </a:solidFill>
              <a:latin typeface="Franklin Gothic"/>
              <a:ea typeface="Franklin Gothic"/>
              <a:cs typeface="Franklin Gothic"/>
              <a:sym typeface="Franklin Gothic"/>
            </a:endParaRPr>
          </a:p>
          <a:p>
            <a:pPr marL="457200" marR="0" lvl="0" indent="0" algn="l" rtl="0">
              <a:lnSpc>
                <a:spcPct val="100000"/>
              </a:lnSpc>
              <a:spcBef>
                <a:spcPts val="0"/>
              </a:spcBef>
              <a:spcAft>
                <a:spcPts val="0"/>
              </a:spcAft>
              <a:buNone/>
            </a:pPr>
            <a:endParaRPr sz="2200" b="1">
              <a:solidFill>
                <a:schemeClr val="dk1"/>
              </a:solidFill>
              <a:latin typeface="Franklin Gothic"/>
              <a:ea typeface="Franklin Gothic"/>
              <a:cs typeface="Franklin Gothic"/>
              <a:sym typeface="Franklin Gothic"/>
            </a:endParaRPr>
          </a:p>
          <a:p>
            <a:pPr marL="457200"/>
            <a:r>
              <a:rPr lang="en" sz="2200" b="1" dirty="0">
                <a:solidFill>
                  <a:schemeClr val="dk1"/>
                </a:solidFill>
                <a:latin typeface="Franklin Gothic"/>
                <a:ea typeface="Franklin Gothic"/>
                <a:cs typeface="Franklin Gothic"/>
                <a:sym typeface="Franklin Gothic"/>
              </a:rPr>
              <a:t>Dana </a:t>
            </a:r>
            <a:r>
              <a:rPr lang="en" sz="2200" b="1" dirty="0" err="1">
                <a:solidFill>
                  <a:schemeClr val="dk1"/>
                </a:solidFill>
                <a:latin typeface="Franklin Gothic"/>
                <a:ea typeface="Franklin Gothic"/>
                <a:cs typeface="Franklin Gothic"/>
                <a:sym typeface="Franklin Gothic"/>
              </a:rPr>
              <a:t>Korotovskikh</a:t>
            </a:r>
            <a:endParaRPr sz="2200" b="1" dirty="0" err="1">
              <a:solidFill>
                <a:schemeClr val="dk1"/>
              </a:solidFill>
              <a:latin typeface="Franklin Gothic"/>
              <a:ea typeface="Franklin Gothic"/>
              <a:cs typeface="Franklin Gothic"/>
              <a:sym typeface="Franklin Gothic"/>
            </a:endParaRPr>
          </a:p>
          <a:p>
            <a:pPr marL="457200" marR="0" lvl="0" indent="0" algn="l" rtl="0">
              <a:lnSpc>
                <a:spcPct val="100000"/>
              </a:lnSpc>
              <a:spcBef>
                <a:spcPts val="0"/>
              </a:spcBef>
              <a:spcAft>
                <a:spcPts val="0"/>
              </a:spcAft>
              <a:buNone/>
            </a:pPr>
            <a:endParaRPr sz="2200" b="1">
              <a:solidFill>
                <a:schemeClr val="dk1"/>
              </a:solidFill>
              <a:latin typeface="Franklin Gothic"/>
              <a:ea typeface="Franklin Gothic"/>
              <a:cs typeface="Franklin Gothic"/>
              <a:sym typeface="Franklin Gothic"/>
            </a:endParaRPr>
          </a:p>
          <a:p>
            <a:pPr marL="457200"/>
            <a:r>
              <a:rPr lang="en" sz="2200" b="1" dirty="0">
                <a:solidFill>
                  <a:schemeClr val="dk1"/>
                </a:solidFill>
                <a:latin typeface="Franklin Gothic"/>
                <a:sym typeface="Franklin Gothic"/>
              </a:rPr>
              <a:t>Stephen Kullman</a:t>
            </a:r>
            <a:endParaRPr dirty="0"/>
          </a:p>
        </p:txBody>
      </p:sp>
      <p:pic>
        <p:nvPicPr>
          <p:cNvPr id="265" name="Google Shape;265;p8"/>
          <p:cNvPicPr preferRelativeResize="0"/>
          <p:nvPr/>
        </p:nvPicPr>
        <p:blipFill>
          <a:blip r:embed="rId5">
            <a:alphaModFix/>
          </a:blip>
          <a:stretch>
            <a:fillRect/>
          </a:stretch>
        </p:blipFill>
        <p:spPr>
          <a:xfrm>
            <a:off x="714750" y="1646663"/>
            <a:ext cx="515250" cy="361914"/>
          </a:xfrm>
          <a:prstGeom prst="rect">
            <a:avLst/>
          </a:prstGeom>
          <a:noFill/>
          <a:ln>
            <a:noFill/>
          </a:ln>
        </p:spPr>
      </p:pic>
      <p:pic>
        <p:nvPicPr>
          <p:cNvPr id="266" name="Google Shape;266;p8"/>
          <p:cNvPicPr preferRelativeResize="0"/>
          <p:nvPr/>
        </p:nvPicPr>
        <p:blipFill>
          <a:blip r:embed="rId5">
            <a:alphaModFix/>
          </a:blip>
          <a:stretch>
            <a:fillRect/>
          </a:stretch>
        </p:blipFill>
        <p:spPr>
          <a:xfrm>
            <a:off x="714750" y="2252753"/>
            <a:ext cx="515250" cy="361914"/>
          </a:xfrm>
          <a:prstGeom prst="rect">
            <a:avLst/>
          </a:prstGeom>
          <a:noFill/>
          <a:ln>
            <a:noFill/>
          </a:ln>
        </p:spPr>
      </p:pic>
      <p:pic>
        <p:nvPicPr>
          <p:cNvPr id="267" name="Google Shape;267;p8"/>
          <p:cNvPicPr preferRelativeResize="0"/>
          <p:nvPr/>
        </p:nvPicPr>
        <p:blipFill>
          <a:blip r:embed="rId5">
            <a:alphaModFix/>
          </a:blip>
          <a:stretch>
            <a:fillRect/>
          </a:stretch>
        </p:blipFill>
        <p:spPr>
          <a:xfrm>
            <a:off x="714750" y="2858845"/>
            <a:ext cx="515250" cy="361914"/>
          </a:xfrm>
          <a:prstGeom prst="rect">
            <a:avLst/>
          </a:prstGeom>
          <a:noFill/>
          <a:ln>
            <a:noFill/>
          </a:ln>
        </p:spPr>
      </p:pic>
      <p:pic>
        <p:nvPicPr>
          <p:cNvPr id="268" name="Google Shape;268;p8"/>
          <p:cNvPicPr preferRelativeResize="0"/>
          <p:nvPr/>
        </p:nvPicPr>
        <p:blipFill>
          <a:blip r:embed="rId5">
            <a:alphaModFix/>
          </a:blip>
          <a:stretch>
            <a:fillRect/>
          </a:stretch>
        </p:blipFill>
        <p:spPr>
          <a:xfrm>
            <a:off x="714750" y="3464923"/>
            <a:ext cx="515250" cy="3619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pic>
        <p:nvPicPr>
          <p:cNvPr id="71" name="Google Shape;71;p4"/>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72" name="Google Shape;72;p4"/>
          <p:cNvSpPr txBox="1"/>
          <p:nvPr/>
        </p:nvSpPr>
        <p:spPr>
          <a:xfrm>
            <a:off x="499000" y="303850"/>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Stakeholders</a:t>
            </a:r>
            <a:endParaRPr sz="4800" b="1" i="0" u="none" strike="noStrike" cap="none">
              <a:solidFill>
                <a:srgbClr val="232D4B"/>
              </a:solidFill>
              <a:latin typeface="Franklin Gothic"/>
              <a:ea typeface="Franklin Gothic"/>
              <a:cs typeface="Franklin Gothic"/>
              <a:sym typeface="Franklin Gothic"/>
            </a:endParaRPr>
          </a:p>
        </p:txBody>
      </p:sp>
      <p:sp>
        <p:nvSpPr>
          <p:cNvPr id="73" name="Google Shape;73;p4"/>
          <p:cNvSpPr txBox="1"/>
          <p:nvPr/>
        </p:nvSpPr>
        <p:spPr>
          <a:xfrm>
            <a:off x="1484150" y="1565704"/>
            <a:ext cx="2559300" cy="1416000"/>
          </a:xfrm>
          <a:prstGeom prst="rect">
            <a:avLst/>
          </a:prstGeom>
          <a:noFill/>
          <a:ln>
            <a:noFill/>
          </a:ln>
        </p:spPr>
        <p:txBody>
          <a:bodyPr spcFirstLastPara="1" wrap="square" lIns="91425" tIns="91425" rIns="91425" bIns="91425" anchor="ctr" anchorCtr="0">
            <a:spAutoFit/>
          </a:bodyPr>
          <a:lstStyle/>
          <a:p>
            <a:pPr marL="0" marR="0" lvl="0" indent="0" algn="l" rtl="0">
              <a:lnSpc>
                <a:spcPct val="150000"/>
              </a:lnSpc>
              <a:spcBef>
                <a:spcPts val="0"/>
              </a:spcBef>
              <a:spcAft>
                <a:spcPts val="0"/>
              </a:spcAft>
              <a:buNone/>
            </a:pPr>
            <a:r>
              <a:rPr lang="en" sz="2000">
                <a:solidFill>
                  <a:srgbClr val="1A2835"/>
                </a:solidFill>
                <a:latin typeface="Franklin Gothic"/>
                <a:ea typeface="Franklin Gothic"/>
                <a:cs typeface="Franklin Gothic"/>
                <a:sym typeface="Franklin Gothic"/>
              </a:rPr>
              <a:t>Sponsor: GA-CCRi</a:t>
            </a:r>
            <a:endParaRPr sz="2000">
              <a:solidFill>
                <a:srgbClr val="1A2835"/>
              </a:solidFill>
              <a:latin typeface="Franklin Gothic"/>
              <a:ea typeface="Franklin Gothic"/>
              <a:cs typeface="Franklin Gothic"/>
              <a:sym typeface="Franklin Gothic"/>
            </a:endParaRPr>
          </a:p>
          <a:p>
            <a:pPr marL="457200" marR="0" lvl="0" indent="-355600" algn="l" rtl="0">
              <a:lnSpc>
                <a:spcPct val="150000"/>
              </a:lnSpc>
              <a:spcBef>
                <a:spcPts val="0"/>
              </a:spcBef>
              <a:spcAft>
                <a:spcPts val="0"/>
              </a:spcAft>
              <a:buClr>
                <a:srgbClr val="1A2835"/>
              </a:buClr>
              <a:buSzPts val="2000"/>
              <a:buFont typeface="Franklin Gothic"/>
              <a:buChar char="●"/>
            </a:pPr>
            <a:r>
              <a:rPr lang="en" sz="2000">
                <a:solidFill>
                  <a:srgbClr val="1A2835"/>
                </a:solidFill>
                <a:latin typeface="Franklin Gothic"/>
                <a:ea typeface="Franklin Gothic"/>
                <a:cs typeface="Franklin Gothic"/>
                <a:sym typeface="Franklin Gothic"/>
              </a:rPr>
              <a:t>Tara Valladares</a:t>
            </a:r>
            <a:endParaRPr sz="2000">
              <a:solidFill>
                <a:srgbClr val="1A2835"/>
              </a:solidFill>
              <a:latin typeface="Franklin Gothic"/>
              <a:ea typeface="Franklin Gothic"/>
              <a:cs typeface="Franklin Gothic"/>
              <a:sym typeface="Franklin Gothic"/>
            </a:endParaRPr>
          </a:p>
          <a:p>
            <a:pPr marL="457200" marR="0" lvl="0" indent="-355600" algn="l" rtl="0">
              <a:lnSpc>
                <a:spcPct val="150000"/>
              </a:lnSpc>
              <a:spcBef>
                <a:spcPts val="0"/>
              </a:spcBef>
              <a:spcAft>
                <a:spcPts val="0"/>
              </a:spcAft>
              <a:buClr>
                <a:srgbClr val="1A2835"/>
              </a:buClr>
              <a:buSzPts val="2000"/>
              <a:buFont typeface="Franklin Gothic"/>
              <a:buChar char="●"/>
            </a:pPr>
            <a:r>
              <a:rPr lang="en" sz="2000">
                <a:solidFill>
                  <a:srgbClr val="1A2835"/>
                </a:solidFill>
                <a:latin typeface="Franklin Gothic"/>
                <a:ea typeface="Franklin Gothic"/>
                <a:cs typeface="Franklin Gothic"/>
                <a:sym typeface="Franklin Gothic"/>
              </a:rPr>
              <a:t>Rebecca DeSipio</a:t>
            </a:r>
            <a:endParaRPr sz="2020" b="0" i="0" u="none" strike="noStrike" cap="none">
              <a:solidFill>
                <a:srgbClr val="1A2835"/>
              </a:solidFill>
              <a:latin typeface="Franklin Gothic"/>
              <a:ea typeface="Franklin Gothic"/>
              <a:cs typeface="Franklin Gothic"/>
              <a:sym typeface="Franklin Gothic"/>
            </a:endParaRPr>
          </a:p>
        </p:txBody>
      </p:sp>
      <p:sp>
        <p:nvSpPr>
          <p:cNvPr id="74" name="Google Shape;74;p4"/>
          <p:cNvSpPr txBox="1"/>
          <p:nvPr/>
        </p:nvSpPr>
        <p:spPr>
          <a:xfrm>
            <a:off x="4844211" y="1492223"/>
            <a:ext cx="3429643" cy="646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2000">
                <a:solidFill>
                  <a:srgbClr val="1A2835"/>
                </a:solidFill>
                <a:latin typeface="Franklin Gothic"/>
                <a:ea typeface="Franklin Gothic"/>
                <a:cs typeface="Franklin Gothic"/>
                <a:sym typeface="Franklin Gothic"/>
              </a:rPr>
              <a:t>Mentor: Heman Shakeri</a:t>
            </a:r>
            <a:endParaRPr sz="2000">
              <a:solidFill>
                <a:srgbClr val="1A2835"/>
              </a:solidFill>
              <a:latin typeface="Franklin Gothic"/>
              <a:ea typeface="Franklin Gothic"/>
              <a:cs typeface="Franklin Gothic"/>
              <a:sym typeface="Franklin Gothic"/>
            </a:endParaRPr>
          </a:p>
        </p:txBody>
      </p:sp>
      <p:pic>
        <p:nvPicPr>
          <p:cNvPr id="75" name="Google Shape;75;p4"/>
          <p:cNvPicPr preferRelativeResize="0"/>
          <p:nvPr/>
        </p:nvPicPr>
        <p:blipFill>
          <a:blip r:embed="rId5">
            <a:alphaModFix/>
          </a:blip>
          <a:stretch>
            <a:fillRect/>
          </a:stretch>
        </p:blipFill>
        <p:spPr>
          <a:xfrm>
            <a:off x="923400" y="1659513"/>
            <a:ext cx="560750" cy="386578"/>
          </a:xfrm>
          <a:prstGeom prst="rect">
            <a:avLst/>
          </a:prstGeom>
          <a:noFill/>
          <a:ln>
            <a:noFill/>
          </a:ln>
        </p:spPr>
      </p:pic>
      <p:pic>
        <p:nvPicPr>
          <p:cNvPr id="76" name="Google Shape;76;p4"/>
          <p:cNvPicPr preferRelativeResize="0"/>
          <p:nvPr/>
        </p:nvPicPr>
        <p:blipFill>
          <a:blip r:embed="rId5">
            <a:alphaModFix/>
          </a:blip>
          <a:stretch>
            <a:fillRect/>
          </a:stretch>
        </p:blipFill>
        <p:spPr>
          <a:xfrm>
            <a:off x="4291625" y="1659525"/>
            <a:ext cx="560750" cy="3865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pic>
        <p:nvPicPr>
          <p:cNvPr id="81" name="Google Shape;81;p3"/>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82" name="Google Shape;82;p3"/>
          <p:cNvSpPr txBox="1">
            <a:spLocks noGrp="1"/>
          </p:cNvSpPr>
          <p:nvPr>
            <p:ph type="title"/>
          </p:nvPr>
        </p:nvSpPr>
        <p:spPr>
          <a:xfrm>
            <a:off x="686375" y="2079824"/>
            <a:ext cx="7888578" cy="135408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a:t>Introduction </a:t>
            </a:r>
            <a:endParaRPr/>
          </a:p>
        </p:txBody>
      </p:sp>
      <p:sp>
        <p:nvSpPr>
          <p:cNvPr id="83" name="Google Shape;83;p3"/>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 name="Google Shape;84;p3"/>
          <p:cNvPicPr preferRelativeResize="0"/>
          <p:nvPr/>
        </p:nvPicPr>
        <p:blipFill rotWithShape="1">
          <a:blip r:embed="rId5">
            <a:alphaModFix/>
          </a:blip>
          <a:srcRect l="10926" t="35490" r="52468" b="29029"/>
          <a:stretch/>
        </p:blipFill>
        <p:spPr>
          <a:xfrm>
            <a:off x="4056075" y="2481463"/>
            <a:ext cx="1031874" cy="666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88"/>
        <p:cNvGrpSpPr/>
        <p:nvPr/>
      </p:nvGrpSpPr>
      <p:grpSpPr>
        <a:xfrm>
          <a:off x="0" y="0"/>
          <a:ext cx="0" cy="0"/>
          <a:chOff x="0" y="0"/>
          <a:chExt cx="0" cy="0"/>
        </a:xfrm>
      </p:grpSpPr>
      <p:pic>
        <p:nvPicPr>
          <p:cNvPr id="89" name="Google Shape;89;g2cde7b6bdab_0_1"/>
          <p:cNvPicPr preferRelativeResize="0"/>
          <p:nvPr/>
        </p:nvPicPr>
        <p:blipFill rotWithShape="1">
          <a:blip r:embed="rId3">
            <a:alphaModFix/>
          </a:blip>
          <a:srcRect/>
          <a:stretch/>
        </p:blipFill>
        <p:spPr>
          <a:xfrm>
            <a:off x="291150" y="4697975"/>
            <a:ext cx="1682658" cy="127650"/>
          </a:xfrm>
          <a:prstGeom prst="rect">
            <a:avLst/>
          </a:prstGeom>
          <a:noFill/>
          <a:ln>
            <a:noFill/>
          </a:ln>
        </p:spPr>
      </p:pic>
      <p:sp>
        <p:nvSpPr>
          <p:cNvPr id="90" name="Google Shape;90;g2cde7b6bdab_0_1"/>
          <p:cNvSpPr txBox="1"/>
          <p:nvPr/>
        </p:nvSpPr>
        <p:spPr>
          <a:xfrm>
            <a:off x="502925" y="301750"/>
            <a:ext cx="7773300" cy="984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Illegal, Unreported, and Unregulated (IUU) Fishing</a:t>
            </a:r>
            <a:endParaRPr sz="4800" b="1" i="0" u="none" strike="noStrike" cap="none">
              <a:solidFill>
                <a:srgbClr val="232D4B"/>
              </a:solidFill>
              <a:latin typeface="Franklin Gothic"/>
              <a:ea typeface="Franklin Gothic"/>
              <a:cs typeface="Franklin Gothic"/>
              <a:sym typeface="Franklin Gothic"/>
            </a:endParaRPr>
          </a:p>
        </p:txBody>
      </p:sp>
      <p:sp>
        <p:nvSpPr>
          <p:cNvPr id="91" name="Google Shape;91;g2cde7b6bdab_0_1"/>
          <p:cNvSpPr txBox="1"/>
          <p:nvPr/>
        </p:nvSpPr>
        <p:spPr>
          <a:xfrm>
            <a:off x="365425" y="1551225"/>
            <a:ext cx="3186600" cy="27267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E57200"/>
              </a:buClr>
              <a:buSzPts val="1600"/>
              <a:buFont typeface="Franklin Gothic"/>
              <a:buChar char="●"/>
            </a:pPr>
            <a:r>
              <a:rPr lang="en" sz="1600">
                <a:solidFill>
                  <a:srgbClr val="1A2835"/>
                </a:solidFill>
                <a:latin typeface="Franklin Gothic"/>
                <a:ea typeface="Franklin Gothic"/>
                <a:cs typeface="Franklin Gothic"/>
                <a:sym typeface="Franklin Gothic"/>
              </a:rPr>
              <a:t>Widely defined – fishing outside of local or international regulations</a:t>
            </a:r>
            <a:endParaRPr sz="1600">
              <a:solidFill>
                <a:srgbClr val="1A2835"/>
              </a:solidFill>
              <a:latin typeface="Franklin Gothic"/>
              <a:ea typeface="Franklin Gothic"/>
              <a:cs typeface="Franklin Gothic"/>
              <a:sym typeface="Franklin Gothic"/>
            </a:endParaRPr>
          </a:p>
          <a:p>
            <a:pPr marL="457200" marR="0" lvl="0" indent="0" algn="l" rtl="0">
              <a:lnSpc>
                <a:spcPct val="100000"/>
              </a:lnSpc>
              <a:spcBef>
                <a:spcPts val="0"/>
              </a:spcBef>
              <a:spcAft>
                <a:spcPts val="0"/>
              </a:spcAft>
              <a:buNone/>
            </a:pPr>
            <a:endParaRPr sz="1600">
              <a:solidFill>
                <a:srgbClr val="1A2835"/>
              </a:solidFill>
              <a:latin typeface="Franklin Gothic"/>
              <a:ea typeface="Franklin Gothic"/>
              <a:cs typeface="Franklin Gothic"/>
              <a:sym typeface="Franklin Gothic"/>
            </a:endParaRPr>
          </a:p>
          <a:p>
            <a:pPr marL="457200" marR="0" lvl="0" indent="-330200" algn="l" rtl="0">
              <a:lnSpc>
                <a:spcPct val="100000"/>
              </a:lnSpc>
              <a:spcBef>
                <a:spcPts val="0"/>
              </a:spcBef>
              <a:spcAft>
                <a:spcPts val="0"/>
              </a:spcAft>
              <a:buClr>
                <a:srgbClr val="E57200"/>
              </a:buClr>
              <a:buSzPts val="1600"/>
              <a:buFont typeface="Franklin Gothic"/>
              <a:buChar char="●"/>
            </a:pPr>
            <a:r>
              <a:rPr lang="en" sz="1600">
                <a:solidFill>
                  <a:srgbClr val="1A2835"/>
                </a:solidFill>
                <a:latin typeface="Franklin Gothic"/>
                <a:ea typeface="Franklin Gothic"/>
                <a:cs typeface="Franklin Gothic"/>
                <a:sym typeface="Franklin Gothic"/>
              </a:rPr>
              <a:t>Critical issue impacting health of marine ecosystem and global security</a:t>
            </a:r>
            <a:endParaRPr sz="1600">
              <a:solidFill>
                <a:srgbClr val="1A2835"/>
              </a:solidFill>
              <a:latin typeface="Franklin Gothic"/>
              <a:ea typeface="Franklin Gothic"/>
              <a:cs typeface="Franklin Gothic"/>
              <a:sym typeface="Franklin Gothic"/>
            </a:endParaRPr>
          </a:p>
          <a:p>
            <a:pPr marL="457200" marR="0" lvl="0" indent="0" algn="l" rtl="0">
              <a:lnSpc>
                <a:spcPct val="100000"/>
              </a:lnSpc>
              <a:spcBef>
                <a:spcPts val="0"/>
              </a:spcBef>
              <a:spcAft>
                <a:spcPts val="0"/>
              </a:spcAft>
              <a:buNone/>
            </a:pPr>
            <a:endParaRPr sz="1600">
              <a:solidFill>
                <a:srgbClr val="1A2835"/>
              </a:solidFill>
              <a:latin typeface="Franklin Gothic"/>
              <a:ea typeface="Franklin Gothic"/>
              <a:cs typeface="Franklin Gothic"/>
              <a:sym typeface="Franklin Gothic"/>
            </a:endParaRPr>
          </a:p>
          <a:p>
            <a:pPr marL="457200" marR="0" lvl="0" indent="-330200" algn="l" rtl="0">
              <a:lnSpc>
                <a:spcPct val="100000"/>
              </a:lnSpc>
              <a:spcBef>
                <a:spcPts val="0"/>
              </a:spcBef>
              <a:spcAft>
                <a:spcPts val="0"/>
              </a:spcAft>
              <a:buClr>
                <a:srgbClr val="E57200"/>
              </a:buClr>
              <a:buSzPts val="1600"/>
              <a:buFont typeface="Franklin Gothic"/>
              <a:buChar char="●"/>
            </a:pPr>
            <a:r>
              <a:rPr lang="en" sz="1600">
                <a:solidFill>
                  <a:srgbClr val="1A2835"/>
                </a:solidFill>
                <a:latin typeface="Franklin Gothic"/>
                <a:ea typeface="Franklin Gothic"/>
                <a:cs typeface="Franklin Gothic"/>
                <a:sym typeface="Franklin Gothic"/>
              </a:rPr>
              <a:t>Estimated to cost $10-23 billion annually </a:t>
            </a:r>
            <a:endParaRPr sz="1600" b="0" i="0" u="none" strike="noStrike" cap="none">
              <a:solidFill>
                <a:srgbClr val="1A2835"/>
              </a:solidFill>
              <a:latin typeface="Franklin Gothic"/>
              <a:ea typeface="Franklin Gothic"/>
              <a:cs typeface="Franklin Gothic"/>
              <a:sym typeface="Franklin Gothic"/>
            </a:endParaRPr>
          </a:p>
        </p:txBody>
      </p:sp>
      <p:pic>
        <p:nvPicPr>
          <p:cNvPr id="92" name="Google Shape;92;g2cde7b6bdab_0_1"/>
          <p:cNvPicPr preferRelativeResize="0"/>
          <p:nvPr/>
        </p:nvPicPr>
        <p:blipFill>
          <a:blip r:embed="rId4">
            <a:alphaModFix/>
          </a:blip>
          <a:stretch>
            <a:fillRect/>
          </a:stretch>
        </p:blipFill>
        <p:spPr>
          <a:xfrm>
            <a:off x="3872874" y="1551225"/>
            <a:ext cx="4846200" cy="2726651"/>
          </a:xfrm>
          <a:prstGeom prst="rect">
            <a:avLst/>
          </a:prstGeom>
          <a:noFill/>
          <a:ln w="28575" cap="flat" cmpd="sng">
            <a:solidFill>
              <a:srgbClr val="E572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96"/>
        <p:cNvGrpSpPr/>
        <p:nvPr/>
      </p:nvGrpSpPr>
      <p:grpSpPr>
        <a:xfrm>
          <a:off x="0" y="0"/>
          <a:ext cx="0" cy="0"/>
          <a:chOff x="0" y="0"/>
          <a:chExt cx="0" cy="0"/>
        </a:xfrm>
      </p:grpSpPr>
      <p:pic>
        <p:nvPicPr>
          <p:cNvPr id="97" name="Google Shape;97;p5"/>
          <p:cNvPicPr preferRelativeResize="0"/>
          <p:nvPr/>
        </p:nvPicPr>
        <p:blipFill rotWithShape="1">
          <a:blip r:embed="rId3">
            <a:alphaModFix/>
          </a:blip>
          <a:srcRect/>
          <a:stretch/>
        </p:blipFill>
        <p:spPr>
          <a:xfrm>
            <a:off x="291150" y="4697975"/>
            <a:ext cx="1682658" cy="127650"/>
          </a:xfrm>
          <a:prstGeom prst="rect">
            <a:avLst/>
          </a:prstGeom>
          <a:noFill/>
          <a:ln>
            <a:noFill/>
          </a:ln>
        </p:spPr>
      </p:pic>
      <p:sp>
        <p:nvSpPr>
          <p:cNvPr id="98" name="Google Shape;98;p5"/>
          <p:cNvSpPr txBox="1"/>
          <p:nvPr/>
        </p:nvSpPr>
        <p:spPr>
          <a:xfrm>
            <a:off x="502920" y="30175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Automatic Identification Systems (AIS)</a:t>
            </a:r>
            <a:endParaRPr sz="4800" b="1" i="0" u="none" strike="noStrike" cap="none">
              <a:solidFill>
                <a:srgbClr val="232D4B"/>
              </a:solidFill>
              <a:latin typeface="Franklin Gothic"/>
              <a:ea typeface="Franklin Gothic"/>
              <a:cs typeface="Franklin Gothic"/>
              <a:sym typeface="Franklin Gothic"/>
            </a:endParaRPr>
          </a:p>
        </p:txBody>
      </p:sp>
      <p:pic>
        <p:nvPicPr>
          <p:cNvPr id="99" name="Google Shape;99;p5" descr="Ship Spotting AIS Receiver - Set up AIS Receiver | AIS Marine Traffic"/>
          <p:cNvPicPr preferRelativeResize="0"/>
          <p:nvPr/>
        </p:nvPicPr>
        <p:blipFill rotWithShape="1">
          <a:blip r:embed="rId4">
            <a:alphaModFix amt="66000"/>
          </a:blip>
          <a:srcRect/>
          <a:stretch/>
        </p:blipFill>
        <p:spPr>
          <a:xfrm>
            <a:off x="4686675" y="1409550"/>
            <a:ext cx="3928200" cy="2648100"/>
          </a:xfrm>
          <a:prstGeom prst="rect">
            <a:avLst/>
          </a:prstGeom>
          <a:noFill/>
          <a:ln w="28575" cap="flat" cmpd="sng">
            <a:solidFill>
              <a:srgbClr val="E57200"/>
            </a:solidFill>
            <a:prstDash val="solid"/>
            <a:round/>
            <a:headEnd type="none" w="sm" len="sm"/>
            <a:tailEnd type="none" w="sm" len="sm"/>
          </a:ln>
        </p:spPr>
      </p:pic>
      <p:sp>
        <p:nvSpPr>
          <p:cNvPr id="100" name="Google Shape;100;p5"/>
          <p:cNvSpPr txBox="1"/>
          <p:nvPr/>
        </p:nvSpPr>
        <p:spPr>
          <a:xfrm>
            <a:off x="296450" y="1323900"/>
            <a:ext cx="4262400" cy="27399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Standardized tracking systems outfitted on all vessels</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Continuously transmits user data</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Utilized for maritime monitoring and collision avoidance</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Very available and easy to obtain</a:t>
            </a:r>
            <a:endParaRPr sz="1800" b="0" i="0" u="none" strike="noStrike" cap="none">
              <a:solidFill>
                <a:srgbClr val="1A2835"/>
              </a:solidFill>
              <a:latin typeface="Franklin Gothic"/>
              <a:ea typeface="Franklin Gothic"/>
              <a:cs typeface="Franklin Gothic"/>
              <a:sym typeface="Franklin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104"/>
        <p:cNvGrpSpPr/>
        <p:nvPr/>
      </p:nvGrpSpPr>
      <p:grpSpPr>
        <a:xfrm>
          <a:off x="0" y="0"/>
          <a:ext cx="0" cy="0"/>
          <a:chOff x="0" y="0"/>
          <a:chExt cx="0" cy="0"/>
        </a:xfrm>
      </p:grpSpPr>
      <p:pic>
        <p:nvPicPr>
          <p:cNvPr id="105" name="Google Shape;105;g2ce4d5efb67_0_0"/>
          <p:cNvPicPr preferRelativeResize="0"/>
          <p:nvPr/>
        </p:nvPicPr>
        <p:blipFill>
          <a:blip r:embed="rId3">
            <a:alphaModFix/>
          </a:blip>
          <a:stretch>
            <a:fillRect/>
          </a:stretch>
        </p:blipFill>
        <p:spPr>
          <a:xfrm>
            <a:off x="706175" y="2277750"/>
            <a:ext cx="7207849" cy="2728850"/>
          </a:xfrm>
          <a:prstGeom prst="rect">
            <a:avLst/>
          </a:prstGeom>
          <a:noFill/>
          <a:ln>
            <a:noFill/>
          </a:ln>
        </p:spPr>
      </p:pic>
      <p:pic>
        <p:nvPicPr>
          <p:cNvPr id="106" name="Google Shape;106;g2ce4d5efb67_0_0"/>
          <p:cNvPicPr preferRelativeResize="0"/>
          <p:nvPr/>
        </p:nvPicPr>
        <p:blipFill rotWithShape="1">
          <a:blip r:embed="rId4">
            <a:alphaModFix/>
          </a:blip>
          <a:srcRect/>
          <a:stretch/>
        </p:blipFill>
        <p:spPr>
          <a:xfrm>
            <a:off x="138025" y="4878950"/>
            <a:ext cx="1682658" cy="127650"/>
          </a:xfrm>
          <a:prstGeom prst="rect">
            <a:avLst/>
          </a:prstGeom>
          <a:noFill/>
          <a:ln>
            <a:noFill/>
          </a:ln>
        </p:spPr>
      </p:pic>
      <p:sp>
        <p:nvSpPr>
          <p:cNvPr id="107" name="Google Shape;107;g2ce4d5efb67_0_0"/>
          <p:cNvSpPr txBox="1"/>
          <p:nvPr/>
        </p:nvSpPr>
        <p:spPr>
          <a:xfrm>
            <a:off x="685350" y="338100"/>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200" b="1">
                <a:solidFill>
                  <a:srgbClr val="232D4B"/>
                </a:solidFill>
                <a:latin typeface="Franklin Gothic"/>
                <a:ea typeface="Franklin Gothic"/>
                <a:cs typeface="Franklin Gothic"/>
                <a:sym typeface="Franklin Gothic"/>
              </a:rPr>
              <a:t>Motivation</a:t>
            </a:r>
            <a:endParaRPr sz="4800" b="1" i="0" u="none" strike="noStrike" cap="none">
              <a:solidFill>
                <a:srgbClr val="232D4B"/>
              </a:solidFill>
              <a:latin typeface="Franklin Gothic"/>
              <a:ea typeface="Franklin Gothic"/>
              <a:cs typeface="Franklin Gothic"/>
              <a:sym typeface="Franklin Gothic"/>
            </a:endParaRPr>
          </a:p>
        </p:txBody>
      </p:sp>
      <p:sp>
        <p:nvSpPr>
          <p:cNvPr id="108" name="Google Shape;108;g2ce4d5efb67_0_0"/>
          <p:cNvSpPr txBox="1"/>
          <p:nvPr/>
        </p:nvSpPr>
        <p:spPr>
          <a:xfrm>
            <a:off x="502920" y="752352"/>
            <a:ext cx="7818600" cy="17601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AIS devices are commonly illegally exploited on fishing nets and buoys to protect large hauls</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Increased need to reform AIS regulations</a:t>
            </a:r>
            <a:endParaRPr sz="2020" b="0" i="0" u="none" strike="noStrike" cap="none">
              <a:solidFill>
                <a:srgbClr val="1A2835"/>
              </a:solidFill>
              <a:latin typeface="Franklin Gothic"/>
              <a:ea typeface="Franklin Gothic"/>
              <a:cs typeface="Franklin Gothic"/>
              <a:sym typeface="Franklin Gothic"/>
            </a:endParaRPr>
          </a:p>
        </p:txBody>
      </p:sp>
      <p:sp>
        <p:nvSpPr>
          <p:cNvPr id="109" name="Google Shape;109;g2ce4d5efb67_0_0"/>
          <p:cNvSpPr txBox="1"/>
          <p:nvPr/>
        </p:nvSpPr>
        <p:spPr>
          <a:xfrm>
            <a:off x="1309100" y="2698425"/>
            <a:ext cx="6358800" cy="14160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2000" b="1">
                <a:solidFill>
                  <a:srgbClr val="1A2835"/>
                </a:solidFill>
                <a:latin typeface="Franklin Gothic"/>
                <a:ea typeface="Franklin Gothic"/>
                <a:cs typeface="Franklin Gothic"/>
                <a:sym typeface="Franklin Gothic"/>
              </a:rPr>
              <a:t>Goal: </a:t>
            </a:r>
            <a:endParaRPr sz="2000" b="1">
              <a:solidFill>
                <a:srgbClr val="1A2835"/>
              </a:solidFill>
              <a:latin typeface="Franklin Gothic"/>
              <a:ea typeface="Franklin Gothic"/>
              <a:cs typeface="Franklin Gothic"/>
              <a:sym typeface="Franklin Gothic"/>
            </a:endParaRPr>
          </a:p>
          <a:p>
            <a:pPr marL="0" lvl="0" indent="0" algn="ctr" rtl="0">
              <a:lnSpc>
                <a:spcPct val="150000"/>
              </a:lnSpc>
              <a:spcBef>
                <a:spcPts val="0"/>
              </a:spcBef>
              <a:spcAft>
                <a:spcPts val="0"/>
              </a:spcAft>
              <a:buNone/>
            </a:pPr>
            <a:r>
              <a:rPr lang="en" sz="2000" b="1">
                <a:solidFill>
                  <a:srgbClr val="1A2835"/>
                </a:solidFill>
                <a:latin typeface="Franklin Gothic"/>
                <a:ea typeface="Franklin Gothic"/>
                <a:cs typeface="Franklin Gothic"/>
                <a:sym typeface="Franklin Gothic"/>
              </a:rPr>
              <a:t>Explore how AIS data can be used to</a:t>
            </a:r>
            <a:endParaRPr sz="2000" b="1">
              <a:solidFill>
                <a:srgbClr val="1A2835"/>
              </a:solidFill>
              <a:latin typeface="Franklin Gothic"/>
              <a:ea typeface="Franklin Gothic"/>
              <a:cs typeface="Franklin Gothic"/>
              <a:sym typeface="Franklin Gothic"/>
            </a:endParaRPr>
          </a:p>
          <a:p>
            <a:pPr marL="0" lvl="0" indent="0" algn="ctr" rtl="0">
              <a:lnSpc>
                <a:spcPct val="150000"/>
              </a:lnSpc>
              <a:spcBef>
                <a:spcPts val="0"/>
              </a:spcBef>
              <a:spcAft>
                <a:spcPts val="0"/>
              </a:spcAft>
              <a:buNone/>
            </a:pPr>
            <a:r>
              <a:rPr lang="en" sz="2000" b="1">
                <a:solidFill>
                  <a:srgbClr val="1A2835"/>
                </a:solidFill>
                <a:latin typeface="Franklin Gothic"/>
                <a:ea typeface="Franklin Gothic"/>
                <a:cs typeface="Franklin Gothic"/>
                <a:sym typeface="Franklin Gothic"/>
              </a:rPr>
              <a:t> aid in IUU fishing net detection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4" name="Google Shape;114;p6"/>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15" name="Google Shape;115;p6"/>
          <p:cNvSpPr txBox="1">
            <a:spLocks noGrp="1"/>
          </p:cNvSpPr>
          <p:nvPr>
            <p:ph type="title"/>
          </p:nvPr>
        </p:nvSpPr>
        <p:spPr>
          <a:xfrm>
            <a:off x="686375" y="2079824"/>
            <a:ext cx="7888578" cy="135408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
                <a:solidFill>
                  <a:srgbClr val="000000"/>
                </a:solidFill>
              </a:rPr>
              <a:t>Data</a:t>
            </a:r>
            <a:endParaRPr>
              <a:solidFill>
                <a:srgbClr val="000000"/>
              </a:solidFill>
            </a:endParaRPr>
          </a:p>
        </p:txBody>
      </p:sp>
      <p:sp>
        <p:nvSpPr>
          <p:cNvPr id="116" name="Google Shape;116;p6"/>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 name="Google Shape;117;p6"/>
          <p:cNvPicPr preferRelativeResize="0"/>
          <p:nvPr/>
        </p:nvPicPr>
        <p:blipFill>
          <a:blip r:embed="rId5">
            <a:alphaModFix/>
          </a:blip>
          <a:stretch>
            <a:fillRect/>
          </a:stretch>
        </p:blipFill>
        <p:spPr>
          <a:xfrm>
            <a:off x="2107825" y="2476575"/>
            <a:ext cx="996900" cy="667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2F9"/>
        </a:solidFill>
        <a:effectLst/>
      </p:bgPr>
    </p:bg>
    <p:spTree>
      <p:nvGrpSpPr>
        <p:cNvPr id="1" name="Shape 121"/>
        <p:cNvGrpSpPr/>
        <p:nvPr/>
      </p:nvGrpSpPr>
      <p:grpSpPr>
        <a:xfrm>
          <a:off x="0" y="0"/>
          <a:ext cx="0" cy="0"/>
          <a:chOff x="0" y="0"/>
          <a:chExt cx="0" cy="0"/>
        </a:xfrm>
      </p:grpSpPr>
      <p:pic>
        <p:nvPicPr>
          <p:cNvPr id="122" name="Google Shape;122;g2cde7b6bdab_0_19"/>
          <p:cNvPicPr preferRelativeResize="0"/>
          <p:nvPr/>
        </p:nvPicPr>
        <p:blipFill rotWithShape="1">
          <a:blip r:embed="rId3">
            <a:alphaModFix amt="78000"/>
          </a:blip>
          <a:srcRect b="4452"/>
          <a:stretch/>
        </p:blipFill>
        <p:spPr>
          <a:xfrm>
            <a:off x="-27525" y="0"/>
            <a:ext cx="5298473" cy="5143502"/>
          </a:xfrm>
          <a:prstGeom prst="rect">
            <a:avLst/>
          </a:prstGeom>
          <a:noFill/>
          <a:ln>
            <a:noFill/>
          </a:ln>
        </p:spPr>
      </p:pic>
      <p:sp>
        <p:nvSpPr>
          <p:cNvPr id="123" name="Google Shape;123;g2cde7b6bdab_0_19"/>
          <p:cNvSpPr txBox="1"/>
          <p:nvPr/>
        </p:nvSpPr>
        <p:spPr>
          <a:xfrm>
            <a:off x="207700" y="104150"/>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 sz="3100" b="1">
                <a:solidFill>
                  <a:srgbClr val="232D4B"/>
                </a:solidFill>
                <a:latin typeface="Franklin Gothic"/>
                <a:ea typeface="Franklin Gothic"/>
                <a:cs typeface="Franklin Gothic"/>
                <a:sym typeface="Franklin Gothic"/>
              </a:rPr>
              <a:t>Area Overview</a:t>
            </a:r>
            <a:endParaRPr sz="4700" b="1" i="0" u="none" strike="noStrike" cap="none">
              <a:solidFill>
                <a:srgbClr val="232D4B"/>
              </a:solidFill>
              <a:latin typeface="Franklin Gothic"/>
              <a:ea typeface="Franklin Gothic"/>
              <a:cs typeface="Franklin Gothic"/>
              <a:sym typeface="Franklin Gothic"/>
            </a:endParaRPr>
          </a:p>
        </p:txBody>
      </p:sp>
      <p:sp>
        <p:nvSpPr>
          <p:cNvPr id="124" name="Google Shape;124;g2cde7b6bdab_0_19"/>
          <p:cNvSpPr txBox="1"/>
          <p:nvPr/>
        </p:nvSpPr>
        <p:spPr>
          <a:xfrm>
            <a:off x="5309275" y="457325"/>
            <a:ext cx="3778500" cy="48069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Region of interest: </a:t>
            </a:r>
            <a:endParaRPr sz="1800">
              <a:solidFill>
                <a:srgbClr val="1A2835"/>
              </a:solidFill>
              <a:latin typeface="Franklin Gothic"/>
              <a:ea typeface="Franklin Gothic"/>
              <a:cs typeface="Franklin Gothic"/>
              <a:sym typeface="Franklin Gothic"/>
            </a:endParaRPr>
          </a:p>
          <a:p>
            <a:pPr marL="914400" marR="0" lvl="1"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Southeast Asia</a:t>
            </a:r>
            <a:endParaRPr sz="1800" b="0" i="0" u="none" strike="noStrike" cap="none">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Spatial, temporal, and user inputted data</a:t>
            </a:r>
            <a:endParaRPr sz="18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Training set</a:t>
            </a:r>
            <a:endParaRPr sz="1800">
              <a:solidFill>
                <a:srgbClr val="1A2835"/>
              </a:solidFill>
              <a:latin typeface="Franklin Gothic"/>
              <a:ea typeface="Franklin Gothic"/>
              <a:cs typeface="Franklin Gothic"/>
              <a:sym typeface="Franklin Gothic"/>
            </a:endParaRPr>
          </a:p>
          <a:p>
            <a:pPr marL="914400" lvl="1" indent="-330200" algn="l" rtl="0">
              <a:lnSpc>
                <a:spcPct val="150000"/>
              </a:lnSpc>
              <a:spcBef>
                <a:spcPts val="0"/>
              </a:spcBef>
              <a:spcAft>
                <a:spcPts val="0"/>
              </a:spcAft>
              <a:buClr>
                <a:srgbClr val="E57200"/>
              </a:buClr>
              <a:buSzPts val="1600"/>
              <a:buFont typeface="Franklin Gothic"/>
              <a:buChar char="○"/>
            </a:pPr>
            <a:r>
              <a:rPr lang="en" sz="1600">
                <a:solidFill>
                  <a:srgbClr val="1A2835"/>
                </a:solidFill>
                <a:latin typeface="Franklin Gothic"/>
                <a:ea typeface="Franklin Gothic"/>
                <a:cs typeface="Franklin Gothic"/>
                <a:sym typeface="Franklin Gothic"/>
              </a:rPr>
              <a:t>Around 4 days </a:t>
            </a:r>
            <a:endParaRPr sz="1600">
              <a:solidFill>
                <a:srgbClr val="1A2835"/>
              </a:solidFill>
              <a:latin typeface="Franklin Gothic"/>
              <a:ea typeface="Franklin Gothic"/>
              <a:cs typeface="Franklin Gothic"/>
              <a:sym typeface="Franklin Gothic"/>
            </a:endParaRPr>
          </a:p>
          <a:p>
            <a:pPr marL="914400" lvl="1" indent="-330200" algn="l" rtl="0">
              <a:lnSpc>
                <a:spcPct val="150000"/>
              </a:lnSpc>
              <a:spcBef>
                <a:spcPts val="0"/>
              </a:spcBef>
              <a:spcAft>
                <a:spcPts val="0"/>
              </a:spcAft>
              <a:buClr>
                <a:srgbClr val="E57200"/>
              </a:buClr>
              <a:buSzPts val="1600"/>
              <a:buFont typeface="Franklin Gothic"/>
              <a:buChar char="○"/>
            </a:pPr>
            <a:r>
              <a:rPr lang="en" sz="1600">
                <a:solidFill>
                  <a:srgbClr val="1A2835"/>
                </a:solidFill>
                <a:latin typeface="Franklin Gothic"/>
                <a:ea typeface="Franklin Gothic"/>
                <a:cs typeface="Franklin Gothic"/>
                <a:sym typeface="Franklin Gothic"/>
              </a:rPr>
              <a:t>September 1→5 2023</a:t>
            </a:r>
            <a:endParaRPr sz="1600">
              <a:solidFill>
                <a:srgbClr val="1A2835"/>
              </a:solidFill>
              <a:latin typeface="Franklin Gothic"/>
              <a:ea typeface="Franklin Gothic"/>
              <a:cs typeface="Franklin Gothic"/>
              <a:sym typeface="Franklin Gothic"/>
            </a:endParaRPr>
          </a:p>
          <a:p>
            <a:pPr marL="457200" marR="0" lvl="0" indent="-342900" algn="l" rtl="0">
              <a:lnSpc>
                <a:spcPct val="150000"/>
              </a:lnSpc>
              <a:spcBef>
                <a:spcPts val="0"/>
              </a:spcBef>
              <a:spcAft>
                <a:spcPts val="0"/>
              </a:spcAft>
              <a:buClr>
                <a:srgbClr val="E57200"/>
              </a:buClr>
              <a:buSzPts val="1800"/>
              <a:buFont typeface="Franklin Gothic"/>
              <a:buChar char="●"/>
            </a:pPr>
            <a:r>
              <a:rPr lang="en" sz="1800">
                <a:solidFill>
                  <a:srgbClr val="1A2835"/>
                </a:solidFill>
                <a:latin typeface="Franklin Gothic"/>
                <a:ea typeface="Franklin Gothic"/>
                <a:cs typeface="Franklin Gothic"/>
                <a:sym typeface="Franklin Gothic"/>
              </a:rPr>
              <a:t>Test set</a:t>
            </a:r>
            <a:endParaRPr sz="1800">
              <a:solidFill>
                <a:srgbClr val="1A2835"/>
              </a:solidFill>
              <a:latin typeface="Franklin Gothic"/>
              <a:ea typeface="Franklin Gothic"/>
              <a:cs typeface="Franklin Gothic"/>
              <a:sym typeface="Franklin Gothic"/>
            </a:endParaRPr>
          </a:p>
          <a:p>
            <a:pPr marL="914400" marR="0" lvl="1" indent="-330200" algn="l" rtl="0">
              <a:lnSpc>
                <a:spcPct val="150000"/>
              </a:lnSpc>
              <a:spcBef>
                <a:spcPts val="0"/>
              </a:spcBef>
              <a:spcAft>
                <a:spcPts val="0"/>
              </a:spcAft>
              <a:buClr>
                <a:srgbClr val="E57200"/>
              </a:buClr>
              <a:buSzPts val="1600"/>
              <a:buFont typeface="Franklin Gothic"/>
              <a:buChar char="○"/>
            </a:pPr>
            <a:r>
              <a:rPr lang="en" sz="1600">
                <a:solidFill>
                  <a:srgbClr val="1A2835"/>
                </a:solidFill>
                <a:latin typeface="Franklin Gothic"/>
                <a:ea typeface="Franklin Gothic"/>
                <a:cs typeface="Franklin Gothic"/>
                <a:sym typeface="Franklin Gothic"/>
              </a:rPr>
              <a:t>Around 4 days</a:t>
            </a:r>
            <a:endParaRPr sz="1600">
              <a:solidFill>
                <a:srgbClr val="1A2835"/>
              </a:solidFill>
              <a:latin typeface="Franklin Gothic"/>
              <a:ea typeface="Franklin Gothic"/>
              <a:cs typeface="Franklin Gothic"/>
              <a:sym typeface="Franklin Gothic"/>
            </a:endParaRPr>
          </a:p>
          <a:p>
            <a:pPr marL="914400" marR="0" lvl="1" indent="-330200" algn="l" rtl="0">
              <a:lnSpc>
                <a:spcPct val="150000"/>
              </a:lnSpc>
              <a:spcBef>
                <a:spcPts val="0"/>
              </a:spcBef>
              <a:spcAft>
                <a:spcPts val="0"/>
              </a:spcAft>
              <a:buClr>
                <a:srgbClr val="E57200"/>
              </a:buClr>
              <a:buSzPts val="1600"/>
              <a:buFont typeface="Franklin Gothic"/>
              <a:buChar char="○"/>
            </a:pPr>
            <a:r>
              <a:rPr lang="en" sz="1600">
                <a:solidFill>
                  <a:srgbClr val="1A2835"/>
                </a:solidFill>
                <a:latin typeface="Franklin Gothic"/>
                <a:ea typeface="Franklin Gothic"/>
                <a:cs typeface="Franklin Gothic"/>
                <a:sym typeface="Franklin Gothic"/>
              </a:rPr>
              <a:t>October 12→16 2023</a:t>
            </a:r>
            <a:endParaRPr sz="1600">
              <a:solidFill>
                <a:srgbClr val="1A2835"/>
              </a:solidFill>
              <a:latin typeface="Franklin Gothic"/>
              <a:ea typeface="Franklin Gothic"/>
              <a:cs typeface="Franklin Gothic"/>
              <a:sym typeface="Franklin Gothic"/>
            </a:endParaRPr>
          </a:p>
          <a:p>
            <a:pPr marL="457200" marR="0" lvl="0" indent="-228600" algn="l" rtl="0">
              <a:lnSpc>
                <a:spcPct val="150000"/>
              </a:lnSpc>
              <a:spcBef>
                <a:spcPts val="0"/>
              </a:spcBef>
              <a:spcAft>
                <a:spcPts val="0"/>
              </a:spcAft>
              <a:buClr>
                <a:srgbClr val="E57200"/>
              </a:buClr>
              <a:buSzPts val="2020"/>
              <a:buFont typeface="Franklin Gothic"/>
              <a:buNone/>
            </a:pPr>
            <a:endParaRPr sz="1800" b="0" i="0" u="none" strike="noStrike" cap="none">
              <a:solidFill>
                <a:srgbClr val="1A2835"/>
              </a:solidFill>
              <a:latin typeface="Franklin Gothic"/>
              <a:ea typeface="Franklin Gothic"/>
              <a:cs typeface="Franklin Gothic"/>
              <a:sym typeface="Franklin Gothic"/>
            </a:endParaRPr>
          </a:p>
        </p:txBody>
      </p:sp>
      <p:cxnSp>
        <p:nvCxnSpPr>
          <p:cNvPr id="125" name="Google Shape;125;g2cde7b6bdab_0_19"/>
          <p:cNvCxnSpPr/>
          <p:nvPr/>
        </p:nvCxnSpPr>
        <p:spPr>
          <a:xfrm rot="10800000" flipH="1">
            <a:off x="5270949" y="-104401"/>
            <a:ext cx="18300" cy="5352300"/>
          </a:xfrm>
          <a:prstGeom prst="straightConnector1">
            <a:avLst/>
          </a:prstGeom>
          <a:noFill/>
          <a:ln w="28575" cap="flat" cmpd="sng">
            <a:solidFill>
              <a:srgbClr val="E57200"/>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DS UVA Slide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295E3EF155B34FAD44245C64E62CF4" ma:contentTypeVersion="18" ma:contentTypeDescription="Create a new document." ma:contentTypeScope="" ma:versionID="d98b120a47f36c34a94be34c86b97ab6">
  <xsd:schema xmlns:xsd="http://www.w3.org/2001/XMLSchema" xmlns:xs="http://www.w3.org/2001/XMLSchema" xmlns:p="http://schemas.microsoft.com/office/2006/metadata/properties" xmlns:ns2="addebf20-1375-4e19-83f3-84e0b5181f9c" xmlns:ns3="92973cba-7f88-4bef-9969-f357ced97c0a" targetNamespace="http://schemas.microsoft.com/office/2006/metadata/properties" ma:root="true" ma:fieldsID="bb8633a702d0dbe1734784110d68f785" ns2:_="" ns3:_="">
    <xsd:import namespace="addebf20-1375-4e19-83f3-84e0b5181f9c"/>
    <xsd:import namespace="92973cba-7f88-4bef-9969-f357ced97c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debf20-1375-4e19-83f3-84e0b5181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038b50-52dc-447d-ac2e-a29bd036c4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73cba-7f88-4bef-9969-f357ced97c0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4d3ae3-d383-4c61-b48f-3a536188d99c}" ma:internalName="TaxCatchAll" ma:showField="CatchAllData" ma:web="92973cba-7f88-4bef-9969-f357ced97c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2973cba-7f88-4bef-9969-f357ced97c0a" xsi:nil="true"/>
    <lcf76f155ced4ddcb4097134ff3c332f xmlns="addebf20-1375-4e19-83f3-84e0b5181f9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143787E-0544-4658-85C7-B48B9467C6B5}"/>
</file>

<file path=customXml/itemProps2.xml><?xml version="1.0" encoding="utf-8"?>
<ds:datastoreItem xmlns:ds="http://schemas.openxmlformats.org/officeDocument/2006/customXml" ds:itemID="{20DA32DE-336D-4E9A-B878-94FAEEC145F4}"/>
</file>

<file path=customXml/itemProps3.xml><?xml version="1.0" encoding="utf-8"?>
<ds:datastoreItem xmlns:ds="http://schemas.openxmlformats.org/officeDocument/2006/customXml" ds:itemID="{453D4E54-236C-42E0-8D2E-EA8BE75ECA92}"/>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24</Slides>
  <Notes>24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SDS UVA Slide Deck</vt:lpstr>
      <vt:lpstr>Detecting Illegal Fishing with Automatic Identification Systems and Machine Learning</vt:lpstr>
      <vt:lpstr>Table of Contents</vt:lpstr>
      <vt:lpstr>PowerPoint Presentation</vt:lpstr>
      <vt:lpstr>Introduction </vt:lpstr>
      <vt:lpstr>PowerPoint Presentation</vt:lpstr>
      <vt:lpstr>PowerPoint Presentation</vt:lpstr>
      <vt:lpstr>PowerPoint Presentation</vt:lpstr>
      <vt:lpstr>Data</vt:lpstr>
      <vt:lpstr>PowerPoint Presentation</vt:lpstr>
      <vt:lpstr>PowerPoint Presentation</vt:lpstr>
      <vt:lpstr>Methodology</vt:lpstr>
      <vt:lpstr>PowerPoint Presentation</vt:lpstr>
      <vt:lpstr>PowerPoint Presentation</vt:lpstr>
      <vt:lpstr>PowerPoint Presentation</vt:lpstr>
      <vt:lpstr>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thanks to Tara Vallardes, Rebecca DeSipio, and Heman Shakeri for their expertise throughout! We could not have accomplished this without their help.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Detecting Illegal Fishing with Automatic Identification Systems and Machine Learning</dc:title>
  <dc:creator>Tyler Valentine</dc:creator>
  <cp:revision>25</cp:revision>
  <dcterms:modified xsi:type="dcterms:W3CDTF">2024-04-29T00:55:17Z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0x01010014295E3EF155B34FAD44245C64E62CF4</vt:lpwstr>
  </property>
  <property fmtid="{D5CDD505-2E9C-101B-9397-08002B2CF9AE}" pid="3" name="MediaServiceImageTags">
    <vt:lpwstr/>
  </property>
</Properties>
</file>